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4" r:id="rId3"/>
    <p:sldId id="308" r:id="rId4"/>
    <p:sldId id="303" r:id="rId5"/>
    <p:sldId id="305" r:id="rId6"/>
    <p:sldId id="306" r:id="rId7"/>
    <p:sldId id="304" r:id="rId8"/>
    <p:sldId id="309" r:id="rId9"/>
    <p:sldId id="302" r:id="rId10"/>
    <p:sldId id="313" r:id="rId11"/>
    <p:sldId id="312" r:id="rId12"/>
    <p:sldId id="311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1" r:id="rId23"/>
    <p:sldId id="300" r:id="rId24"/>
    <p:sldId id="307" r:id="rId2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738"/>
    <a:srgbClr val="679988"/>
    <a:srgbClr val="7AB6A8"/>
    <a:srgbClr val="3D8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9886" autoAdjust="0"/>
  </p:normalViewPr>
  <p:slideViewPr>
    <p:cSldViewPr snapToGrid="0">
      <p:cViewPr>
        <p:scale>
          <a:sx n="75" d="100"/>
          <a:sy n="75" d="100"/>
        </p:scale>
        <p:origin x="-485" y="-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23180924287116E-2"/>
          <c:y val="3.9005925925925992E-2"/>
          <c:w val="0.93057529527559135"/>
          <c:h val="0.911636754943605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 cap="rnd">
              <a:solidFill>
                <a:srgbClr val="3D874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F6738"/>
              </a:solidFill>
              <a:ln w="57150">
                <a:solidFill>
                  <a:srgbClr val="3D874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85651764133319E-2"/>
                  <c:y val="-3.8996980700254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9420585788299845E-2"/>
                  <c:y val="-3.8996980700254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4478527209469883E-2"/>
                  <c:y val="-2.8175728613222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5.4362644367129911E-2"/>
                  <c:y val="-3.8996980700254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8.4059009689554948E-3"/>
                  <c:y val="2.25153785218611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898883100657557E-2"/>
                  <c:y val="5.3986933935340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3449441550328779E-2"/>
                  <c:y val="3.56285266108108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4751106194690266E-2"/>
                  <c:y val="3.1961666666666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8492982131702067E-2"/>
                  <c:y val="3.30056904867518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2F6738"/>
                    </a:solidFill>
                    <a:latin typeface="Myriad Pro Light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Лист1!$A$2:$A$21</c:f>
              <c:numCache>
                <c:formatCode>General</c:formatCode>
                <c:ptCount val="2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</c:numCache>
            </c:num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222</c:v>
                </c:pt>
                <c:pt idx="1">
                  <c:v>242.5</c:v>
                </c:pt>
                <c:pt idx="2">
                  <c:v>240.4</c:v>
                </c:pt>
                <c:pt idx="3">
                  <c:v>248.3</c:v>
                </c:pt>
                <c:pt idx="4">
                  <c:v>248.1</c:v>
                </c:pt>
                <c:pt idx="5">
                  <c:v>259.3</c:v>
                </c:pt>
                <c:pt idx="6">
                  <c:v>266.10000000000002</c:v>
                </c:pt>
                <c:pt idx="7">
                  <c:v>279.7</c:v>
                </c:pt>
                <c:pt idx="8">
                  <c:v>294.39999999999969</c:v>
                </c:pt>
                <c:pt idx="9">
                  <c:v>298.3</c:v>
                </c:pt>
                <c:pt idx="10">
                  <c:v>293.3</c:v>
                </c:pt>
                <c:pt idx="11">
                  <c:v>293.39999999999969</c:v>
                </c:pt>
                <c:pt idx="12">
                  <c:v>300.3</c:v>
                </c:pt>
                <c:pt idx="13">
                  <c:v>307.7</c:v>
                </c:pt>
                <c:pt idx="14">
                  <c:v>330.2</c:v>
                </c:pt>
                <c:pt idx="15">
                  <c:v>354.8</c:v>
                </c:pt>
                <c:pt idx="16">
                  <c:v>351.4</c:v>
                </c:pt>
                <c:pt idx="17">
                  <c:v>361.5</c:v>
                </c:pt>
                <c:pt idx="18">
                  <c:v>371.1</c:v>
                </c:pt>
                <c:pt idx="19">
                  <c:v>385.6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dLbl>
              <c:idx val="18"/>
              <c:layout>
                <c:manualLayout>
                  <c:x val="-3.0933715565756126E-2"/>
                  <c:y val="-3.4382674289226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Myriad Pro Light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Лист1!$A$2:$A$21</c:f>
              <c:numCache>
                <c:formatCode>General</c:formatCode>
                <c:ptCount val="2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</c:numCache>
            </c:num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279.10000000000002</c:v>
                </c:pt>
                <c:pt idx="1">
                  <c:v>288</c:v>
                </c:pt>
                <c:pt idx="2">
                  <c:v>294.7</c:v>
                </c:pt>
                <c:pt idx="3">
                  <c:v>302</c:v>
                </c:pt>
                <c:pt idx="4">
                  <c:v>304.10000000000002</c:v>
                </c:pt>
                <c:pt idx="5">
                  <c:v>309.89999999999969</c:v>
                </c:pt>
                <c:pt idx="6">
                  <c:v>313.89999999999969</c:v>
                </c:pt>
                <c:pt idx="7">
                  <c:v>317.2</c:v>
                </c:pt>
                <c:pt idx="8">
                  <c:v>317.39999999999969</c:v>
                </c:pt>
                <c:pt idx="9">
                  <c:v>328</c:v>
                </c:pt>
                <c:pt idx="10">
                  <c:v>330.5</c:v>
                </c:pt>
                <c:pt idx="11">
                  <c:v>333.7</c:v>
                </c:pt>
                <c:pt idx="12">
                  <c:v>341.5</c:v>
                </c:pt>
                <c:pt idx="13">
                  <c:v>345.7</c:v>
                </c:pt>
                <c:pt idx="14">
                  <c:v>355.8</c:v>
                </c:pt>
                <c:pt idx="15">
                  <c:v>363</c:v>
                </c:pt>
                <c:pt idx="16">
                  <c:v>365.4</c:v>
                </c:pt>
                <c:pt idx="17">
                  <c:v>367.6</c:v>
                </c:pt>
                <c:pt idx="18">
                  <c:v>373.8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3344"/>
        <c:axId val="5382528"/>
      </c:lineChart>
      <c:catAx>
        <c:axId val="455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5382528"/>
        <c:crosses val="autoZero"/>
        <c:auto val="1"/>
        <c:lblAlgn val="ctr"/>
        <c:lblOffset val="100"/>
        <c:noMultiLvlLbl val="0"/>
      </c:catAx>
      <c:valAx>
        <c:axId val="5382528"/>
        <c:scaling>
          <c:orientation val="minMax"/>
          <c:max val="400"/>
          <c:min val="2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455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>
        <a:schemeClr val="accent1">
          <a:alpha val="98000"/>
        </a:schemeClr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81984552494896E-2"/>
          <c:y val="4.0558588179511648E-2"/>
          <c:w val="0.93635396161417361"/>
          <c:h val="0.90387857382636727"/>
        </c:manualLayout>
      </c:layout>
      <c:lineChart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61824"/>
        <c:axId val="82463360"/>
      </c:lineChart>
      <c:catAx>
        <c:axId val="8246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82463360"/>
        <c:crosses val="autoZero"/>
        <c:auto val="1"/>
        <c:lblAlgn val="ctr"/>
        <c:lblOffset val="100"/>
        <c:noMultiLvlLbl val="0"/>
      </c:catAx>
      <c:valAx>
        <c:axId val="82463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+mn-cs"/>
              </a:defRPr>
            </a:pPr>
            <a:endParaRPr lang="ru-RU"/>
          </a:p>
        </c:txPr>
        <c:crossAx val="82461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ru-RU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7.1685622440832111E-2"/>
          <c:y val="5.8864715500694081E-2"/>
          <c:w val="0.92926699999999951"/>
          <c:h val="0.8612761871443057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Ряд 1</c:v>
                </c:pt>
              </c:strCache>
            </c:strRef>
          </c:tx>
          <c:spPr>
            <a:ln w="57150" cap="rnd">
              <a:solidFill>
                <a:srgbClr val="3D8749"/>
              </a:solidFill>
              <a:prstDash val="solid"/>
              <a:round/>
            </a:ln>
            <a:effectLst/>
          </c:spPr>
          <c:marker>
            <c:symbol val="circle"/>
            <c:size val="2"/>
            <c:spPr>
              <a:solidFill>
                <a:srgbClr val="3D8749"/>
              </a:solidFill>
              <a:ln w="57150" cap="flat">
                <a:solidFill>
                  <a:srgbClr val="3D8749"/>
                </a:solidFill>
                <a:prstDash val="solid"/>
                <a:bevel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 lvl="0">
                  <a:defRPr sz="1400" b="1" i="0" u="none" strike="noStrike">
                    <a:solidFill>
                      <a:srgbClr val="2F6738"/>
                    </a:solidFill>
                    <a:effectLst/>
                    <a:latin typeface="Myriad Pro Ligh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33.5</c:v>
                </c:pt>
                <c:pt idx="1">
                  <c:v>33.6</c:v>
                </c:pt>
                <c:pt idx="2">
                  <c:v>30.9</c:v>
                </c:pt>
                <c:pt idx="3">
                  <c:v>33.6</c:v>
                </c:pt>
                <c:pt idx="4">
                  <c:v>36.5</c:v>
                </c:pt>
                <c:pt idx="5">
                  <c:v>35.300000000000004</c:v>
                </c:pt>
                <c:pt idx="6">
                  <c:v>33.9</c:v>
                </c:pt>
                <c:pt idx="7">
                  <c:v>33.300000000000004</c:v>
                </c:pt>
                <c:pt idx="8">
                  <c:v>32.300000000000004</c:v>
                </c:pt>
                <c:pt idx="9">
                  <c:v>31</c:v>
                </c:pt>
                <c:pt idx="10">
                  <c:v>30.5</c:v>
                </c:pt>
                <c:pt idx="11">
                  <c:v>32.300000000000004</c:v>
                </c:pt>
                <c:pt idx="12">
                  <c:v>26.7</c:v>
                </c:pt>
                <c:pt idx="13">
                  <c:v>24.5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624576"/>
        <c:axId val="69626112"/>
      </c:lineChart>
      <c:catAx>
        <c:axId val="696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400" b="1" i="0" u="none" strike="noStrike">
                <a:solidFill>
                  <a:srgbClr val="595959"/>
                </a:solidFill>
                <a:effectLst/>
                <a:latin typeface="Myriad Pro Light"/>
              </a:defRPr>
            </a:pPr>
            <a:endParaRPr lang="ru-RU"/>
          </a:p>
        </c:txPr>
        <c:crossAx val="69626112"/>
        <c:crosses val="autoZero"/>
        <c:auto val="1"/>
        <c:lblAlgn val="ctr"/>
        <c:lblOffset val="100"/>
        <c:noMultiLvlLbl val="1"/>
      </c:catAx>
      <c:valAx>
        <c:axId val="69626112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400" b="1" i="0" u="none" strike="noStrike">
                <a:solidFill>
                  <a:srgbClr val="595959"/>
                </a:solidFill>
                <a:effectLst/>
                <a:latin typeface="Myriad Pro Light"/>
              </a:defRPr>
            </a:pPr>
            <a:endParaRPr lang="ru-RU"/>
          </a:p>
        </c:txPr>
        <c:crossAx val="69624576"/>
        <c:crosses val="autoZero"/>
        <c:crossBetween val="between"/>
        <c:majorUnit val="9.5"/>
        <c:minorUnit val="4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00BD5-E1FA-4B08-B0CD-E2D857BD3D4A}" type="doc">
      <dgm:prSet loTypeId="urn:microsoft.com/office/officeart/2005/8/layout/orgChart1" loCatId="hierarchy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5E1F9FB-886F-4CD9-9085-6B5FB9C19AA3}">
      <dgm:prSet phldrT="[Текст]" custT="1"/>
      <dgm:spPr/>
      <dgm:t>
        <a:bodyPr/>
        <a:lstStyle/>
        <a:p>
          <a:r>
            <a:rPr lang="ru-RU" sz="5400" dirty="0" smtClean="0">
              <a:latin typeface="Myriad Pro Black" pitchFamily="34" charset="0"/>
            </a:rPr>
            <a:t>90 000</a:t>
          </a:r>
          <a:r>
            <a:rPr lang="ru-RU" sz="2800" dirty="0" smtClean="0">
              <a:latin typeface="Myriad Pro Black" pitchFamily="34" charset="0"/>
            </a:rPr>
            <a:t/>
          </a:r>
          <a:br>
            <a:rPr lang="ru-RU" sz="2800" dirty="0" smtClean="0">
              <a:latin typeface="Myriad Pro Black" pitchFamily="34" charset="0"/>
            </a:rPr>
          </a:br>
          <a:r>
            <a:rPr lang="ru-RU" sz="2000" b="1" dirty="0" smtClean="0">
              <a:latin typeface="Myriad Pro Light" pitchFamily="34" charset="0"/>
            </a:rPr>
            <a:t>ЧЕЛОВЕК СОСТОЯТ НА УЧЕТЕ С ОНКОЛОГИЧЕСКИМИ ЗАБОЛЕВАНИЯМИ В РТ</a:t>
          </a:r>
        </a:p>
      </dgm:t>
    </dgm:pt>
    <dgm:pt modelId="{EE139439-51EB-4476-9FBC-B20C04A4DA43}" type="parTrans" cxnId="{03F02EA6-5C2F-46C0-B3AA-13AEE3309429}">
      <dgm:prSet/>
      <dgm:spPr/>
      <dgm:t>
        <a:bodyPr/>
        <a:lstStyle/>
        <a:p>
          <a:endParaRPr lang="ru-RU"/>
        </a:p>
      </dgm:t>
    </dgm:pt>
    <dgm:pt modelId="{4DD19D3E-0031-4B23-A34E-481FE2C7A993}" type="sibTrans" cxnId="{03F02EA6-5C2F-46C0-B3AA-13AEE3309429}">
      <dgm:prSet/>
      <dgm:spPr/>
      <dgm:t>
        <a:bodyPr/>
        <a:lstStyle/>
        <a:p>
          <a:endParaRPr lang="ru-RU"/>
        </a:p>
      </dgm:t>
    </dgm:pt>
    <dgm:pt modelId="{5F918422-416E-4003-B30C-1E3026978E78}">
      <dgm:prSet phldrT="[Текст]" custT="1"/>
      <dgm:spPr/>
      <dgm:t>
        <a:bodyPr/>
        <a:lstStyle/>
        <a:p>
          <a:r>
            <a:rPr lang="ru-RU" sz="2000" smtClean="0">
              <a:latin typeface="Myriad Pro Black" pitchFamily="34" charset="0"/>
            </a:rPr>
            <a:t>НАБЛЮДЕНИЕ – 53 %   </a:t>
          </a:r>
        </a:p>
        <a:p>
          <a:r>
            <a:rPr lang="ru-RU" sz="2000" smtClean="0">
              <a:latin typeface="Myriad Pro Black" pitchFamily="34" charset="0"/>
            </a:rPr>
            <a:t>(РФ – 52,4 %)</a:t>
          </a:r>
          <a:endParaRPr lang="ru-RU" sz="2000" dirty="0">
            <a:latin typeface="Myriad Pro Black" pitchFamily="34" charset="0"/>
          </a:endParaRPr>
        </a:p>
      </dgm:t>
    </dgm:pt>
    <dgm:pt modelId="{C67F4145-2299-4123-8CD7-0F9EF5AD4FD0}" type="parTrans" cxnId="{D9BAB8AE-8ACE-4698-923C-416271E11D17}">
      <dgm:prSet/>
      <dgm:spPr/>
      <dgm:t>
        <a:bodyPr/>
        <a:lstStyle/>
        <a:p>
          <a:endParaRPr lang="ru-RU"/>
        </a:p>
      </dgm:t>
    </dgm:pt>
    <dgm:pt modelId="{642A0BC9-2B18-4458-A12F-2C18410F0212}" type="sibTrans" cxnId="{D9BAB8AE-8ACE-4698-923C-416271E11D17}">
      <dgm:prSet/>
      <dgm:spPr/>
      <dgm:t>
        <a:bodyPr/>
        <a:lstStyle/>
        <a:p>
          <a:endParaRPr lang="ru-RU"/>
        </a:p>
      </dgm:t>
    </dgm:pt>
    <dgm:pt modelId="{87F93B0D-D9CF-46AC-BD40-C97D8803AFDC}">
      <dgm:prSet phldrT="[Текст]" custT="1"/>
      <dgm:spPr/>
      <dgm:t>
        <a:bodyPr/>
        <a:lstStyle/>
        <a:p>
          <a:r>
            <a:rPr lang="ru-RU" sz="2000" smtClean="0">
              <a:latin typeface="Myriad Pro Black" pitchFamily="34" charset="0"/>
            </a:rPr>
            <a:t>ЛЕЧЕНИЕ – 13 %</a:t>
          </a:r>
          <a:endParaRPr lang="ru-RU" sz="2000" dirty="0"/>
        </a:p>
      </dgm:t>
    </dgm:pt>
    <dgm:pt modelId="{483DD67D-7AFC-4CD1-9101-4C62F0DE1264}" type="parTrans" cxnId="{4798FD90-3196-4619-8DC0-6D7192D2C2A8}">
      <dgm:prSet/>
      <dgm:spPr/>
      <dgm:t>
        <a:bodyPr/>
        <a:lstStyle/>
        <a:p>
          <a:endParaRPr lang="ru-RU"/>
        </a:p>
      </dgm:t>
    </dgm:pt>
    <dgm:pt modelId="{1A64B9E7-A512-46A3-820D-003ED2C10ABF}" type="sibTrans" cxnId="{4798FD90-3196-4619-8DC0-6D7192D2C2A8}">
      <dgm:prSet/>
      <dgm:spPr/>
      <dgm:t>
        <a:bodyPr/>
        <a:lstStyle/>
        <a:p>
          <a:endParaRPr lang="ru-RU"/>
        </a:p>
      </dgm:t>
    </dgm:pt>
    <dgm:pt modelId="{9CC5C5ED-F3CA-45EF-AD28-CBFAD64A36F4}">
      <dgm:prSet phldrT="[Текст]" custT="1"/>
      <dgm:spPr/>
      <dgm:t>
        <a:bodyPr/>
        <a:lstStyle/>
        <a:p>
          <a:r>
            <a:rPr lang="ru-RU" sz="2000" dirty="0" smtClean="0">
              <a:latin typeface="Myriad Pro Black" pitchFamily="34" charset="0"/>
            </a:rPr>
            <a:t>НУЖДАЮЩИЕСЯ </a:t>
          </a:r>
          <a:br>
            <a:rPr lang="ru-RU" sz="2000" dirty="0" smtClean="0">
              <a:latin typeface="Myriad Pro Black" pitchFamily="34" charset="0"/>
            </a:rPr>
          </a:br>
          <a:r>
            <a:rPr lang="ru-RU" sz="2000" dirty="0" smtClean="0">
              <a:latin typeface="Myriad Pro Black" pitchFamily="34" charset="0"/>
            </a:rPr>
            <a:t>В ПАЛЛИАТИВНОЙ </a:t>
          </a:r>
          <a:br>
            <a:rPr lang="ru-RU" sz="2000" dirty="0" smtClean="0">
              <a:latin typeface="Myriad Pro Black" pitchFamily="34" charset="0"/>
            </a:rPr>
          </a:br>
          <a:r>
            <a:rPr lang="ru-RU" sz="2000" dirty="0" smtClean="0">
              <a:latin typeface="Myriad Pro Black" pitchFamily="34" charset="0"/>
            </a:rPr>
            <a:t>ПОМОЩИ – 34 %</a:t>
          </a:r>
          <a:endParaRPr lang="ru-RU" sz="2000" dirty="0"/>
        </a:p>
      </dgm:t>
    </dgm:pt>
    <dgm:pt modelId="{A0EC5CEF-5F16-4A20-8E38-FD2B754BF1F6}" type="parTrans" cxnId="{B6644B5F-2156-47F1-A00F-7C2D31323D70}">
      <dgm:prSet/>
      <dgm:spPr/>
      <dgm:t>
        <a:bodyPr/>
        <a:lstStyle/>
        <a:p>
          <a:endParaRPr lang="ru-RU"/>
        </a:p>
      </dgm:t>
    </dgm:pt>
    <dgm:pt modelId="{CE3BF6ED-8633-4379-9020-6F97A096E16E}" type="sibTrans" cxnId="{B6644B5F-2156-47F1-A00F-7C2D31323D70}">
      <dgm:prSet/>
      <dgm:spPr/>
      <dgm:t>
        <a:bodyPr/>
        <a:lstStyle/>
        <a:p>
          <a:endParaRPr lang="ru-RU"/>
        </a:p>
      </dgm:t>
    </dgm:pt>
    <dgm:pt modelId="{89A3E9E9-FBB7-4576-8833-63F0B71D778E}" type="pres">
      <dgm:prSet presAssocID="{90C00BD5-E1FA-4B08-B0CD-E2D857BD3D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B875C9-E4C3-44F7-9CE5-4E43C7E923B6}" type="pres">
      <dgm:prSet presAssocID="{55E1F9FB-886F-4CD9-9085-6B5FB9C19AA3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0C5B7FD-46FC-49F5-97B8-C609BFC57069}" type="pres">
      <dgm:prSet presAssocID="{55E1F9FB-886F-4CD9-9085-6B5FB9C19AA3}" presName="rootComposite1" presStyleCnt="0"/>
      <dgm:spPr/>
      <dgm:t>
        <a:bodyPr/>
        <a:lstStyle/>
        <a:p>
          <a:endParaRPr lang="ru-RU"/>
        </a:p>
      </dgm:t>
    </dgm:pt>
    <dgm:pt modelId="{AE23E2FA-A13F-4ED3-B4E1-4E681B74C0BA}" type="pres">
      <dgm:prSet presAssocID="{55E1F9FB-886F-4CD9-9085-6B5FB9C19AA3}" presName="rootText1" presStyleLbl="node0" presStyleIdx="0" presStyleCnt="1" custScaleX="342046" custScaleY="7728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A0F8D34-E2B3-4EC5-AC3B-4150E80CD1E2}" type="pres">
      <dgm:prSet presAssocID="{55E1F9FB-886F-4CD9-9085-6B5FB9C19AA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2F13191-CDF6-4526-B66E-35E6BDDB3687}" type="pres">
      <dgm:prSet presAssocID="{55E1F9FB-886F-4CD9-9085-6B5FB9C19AA3}" presName="hierChild2" presStyleCnt="0"/>
      <dgm:spPr/>
      <dgm:t>
        <a:bodyPr/>
        <a:lstStyle/>
        <a:p>
          <a:endParaRPr lang="ru-RU"/>
        </a:p>
      </dgm:t>
    </dgm:pt>
    <dgm:pt modelId="{9B1271BE-081A-4100-9BD8-8FFD7330FD6A}" type="pres">
      <dgm:prSet presAssocID="{C67F4145-2299-4123-8CD7-0F9EF5AD4FD0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EE51D09-FB15-4E68-8D13-90FECE28C020}" type="pres">
      <dgm:prSet presAssocID="{5F918422-416E-4003-B30C-1E3026978E7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F87238A-5E0D-4AA5-A0F2-F89CAC5D9086}" type="pres">
      <dgm:prSet presAssocID="{5F918422-416E-4003-B30C-1E3026978E78}" presName="rootComposite" presStyleCnt="0"/>
      <dgm:spPr/>
      <dgm:t>
        <a:bodyPr/>
        <a:lstStyle/>
        <a:p>
          <a:endParaRPr lang="ru-RU"/>
        </a:p>
      </dgm:t>
    </dgm:pt>
    <dgm:pt modelId="{BF0E3DD6-812C-4C5F-9851-312D20B01573}" type="pres">
      <dgm:prSet presAssocID="{5F918422-416E-4003-B30C-1E3026978E78}" presName="rootText" presStyleLbl="node2" presStyleIdx="0" presStyleCnt="3" custScaleY="6219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E24B5C-0700-41D7-8D86-DAE6F831ED34}" type="pres">
      <dgm:prSet presAssocID="{5F918422-416E-4003-B30C-1E3026978E78}" presName="rootConnector" presStyleLbl="node2" presStyleIdx="0" presStyleCnt="3"/>
      <dgm:spPr/>
      <dgm:t>
        <a:bodyPr/>
        <a:lstStyle/>
        <a:p>
          <a:endParaRPr lang="ru-RU"/>
        </a:p>
      </dgm:t>
    </dgm:pt>
    <dgm:pt modelId="{B9D7F90F-55B3-4CF4-A854-A311BF1DCD90}" type="pres">
      <dgm:prSet presAssocID="{5F918422-416E-4003-B30C-1E3026978E78}" presName="hierChild4" presStyleCnt="0"/>
      <dgm:spPr/>
      <dgm:t>
        <a:bodyPr/>
        <a:lstStyle/>
        <a:p>
          <a:endParaRPr lang="ru-RU"/>
        </a:p>
      </dgm:t>
    </dgm:pt>
    <dgm:pt modelId="{9BF2F87B-14E4-44AB-BEC1-A5D89FA01F58}" type="pres">
      <dgm:prSet presAssocID="{5F918422-416E-4003-B30C-1E3026978E78}" presName="hierChild5" presStyleCnt="0"/>
      <dgm:spPr/>
      <dgm:t>
        <a:bodyPr/>
        <a:lstStyle/>
        <a:p>
          <a:endParaRPr lang="ru-RU"/>
        </a:p>
      </dgm:t>
    </dgm:pt>
    <dgm:pt modelId="{718F2EC7-59C1-434B-A8B2-C45367D4E2DC}" type="pres">
      <dgm:prSet presAssocID="{483DD67D-7AFC-4CD1-9101-4C62F0DE1264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5F8E8CC-90B1-4E21-B18F-CF7D2872B07C}" type="pres">
      <dgm:prSet presAssocID="{87F93B0D-D9CF-46AC-BD40-C97D8803AFD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F6ED5A6-3B13-4A12-AEF4-D6AA9F87B14D}" type="pres">
      <dgm:prSet presAssocID="{87F93B0D-D9CF-46AC-BD40-C97D8803AFDC}" presName="rootComposite" presStyleCnt="0"/>
      <dgm:spPr/>
      <dgm:t>
        <a:bodyPr/>
        <a:lstStyle/>
        <a:p>
          <a:endParaRPr lang="ru-RU"/>
        </a:p>
      </dgm:t>
    </dgm:pt>
    <dgm:pt modelId="{CE935E96-86A2-491F-AC7C-34B024D18C68}" type="pres">
      <dgm:prSet presAssocID="{87F93B0D-D9CF-46AC-BD40-C97D8803AFDC}" presName="rootText" presStyleLbl="node2" presStyleIdx="1" presStyleCnt="3" custScaleY="6219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8DAEDF1-3FC9-4761-AC1A-37415A70417E}" type="pres">
      <dgm:prSet presAssocID="{87F93B0D-D9CF-46AC-BD40-C97D8803AFDC}" presName="rootConnector" presStyleLbl="node2" presStyleIdx="1" presStyleCnt="3"/>
      <dgm:spPr/>
      <dgm:t>
        <a:bodyPr/>
        <a:lstStyle/>
        <a:p>
          <a:endParaRPr lang="ru-RU"/>
        </a:p>
      </dgm:t>
    </dgm:pt>
    <dgm:pt modelId="{CAEA558F-953C-4ACD-B9F5-47D1FD64663A}" type="pres">
      <dgm:prSet presAssocID="{87F93B0D-D9CF-46AC-BD40-C97D8803AFDC}" presName="hierChild4" presStyleCnt="0"/>
      <dgm:spPr/>
      <dgm:t>
        <a:bodyPr/>
        <a:lstStyle/>
        <a:p>
          <a:endParaRPr lang="ru-RU"/>
        </a:p>
      </dgm:t>
    </dgm:pt>
    <dgm:pt modelId="{EC7BED18-5C7F-46FF-8FDF-574BEE740225}" type="pres">
      <dgm:prSet presAssocID="{87F93B0D-D9CF-46AC-BD40-C97D8803AFDC}" presName="hierChild5" presStyleCnt="0"/>
      <dgm:spPr/>
      <dgm:t>
        <a:bodyPr/>
        <a:lstStyle/>
        <a:p>
          <a:endParaRPr lang="ru-RU"/>
        </a:p>
      </dgm:t>
    </dgm:pt>
    <dgm:pt modelId="{4996B13C-F0EF-49D5-A080-9E290FED5DAF}" type="pres">
      <dgm:prSet presAssocID="{A0EC5CEF-5F16-4A20-8E38-FD2B754BF1F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AB36BE9-994D-4167-A704-8877E5A7C516}" type="pres">
      <dgm:prSet presAssocID="{9CC5C5ED-F3CA-45EF-AD28-CBFAD64A36F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C65833D-8CC3-4BFA-BE82-7F82784E2C62}" type="pres">
      <dgm:prSet presAssocID="{9CC5C5ED-F3CA-45EF-AD28-CBFAD64A36F4}" presName="rootComposite" presStyleCnt="0"/>
      <dgm:spPr/>
      <dgm:t>
        <a:bodyPr/>
        <a:lstStyle/>
        <a:p>
          <a:endParaRPr lang="ru-RU"/>
        </a:p>
      </dgm:t>
    </dgm:pt>
    <dgm:pt modelId="{1D538DC9-3861-48EA-AACA-5E360FB6F931}" type="pres">
      <dgm:prSet presAssocID="{9CC5C5ED-F3CA-45EF-AD28-CBFAD64A36F4}" presName="rootText" presStyleLbl="node2" presStyleIdx="2" presStyleCnt="3" custScaleY="61780" custLinFactNeighborY="-54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C0A71D-7E5E-4800-A8CB-F9139A91647C}" type="pres">
      <dgm:prSet presAssocID="{9CC5C5ED-F3CA-45EF-AD28-CBFAD64A36F4}" presName="rootConnector" presStyleLbl="node2" presStyleIdx="2" presStyleCnt="3"/>
      <dgm:spPr/>
      <dgm:t>
        <a:bodyPr/>
        <a:lstStyle/>
        <a:p>
          <a:endParaRPr lang="ru-RU"/>
        </a:p>
      </dgm:t>
    </dgm:pt>
    <dgm:pt modelId="{CB1775F5-7DC5-4DB4-96A7-3FED18D2345A}" type="pres">
      <dgm:prSet presAssocID="{9CC5C5ED-F3CA-45EF-AD28-CBFAD64A36F4}" presName="hierChild4" presStyleCnt="0"/>
      <dgm:spPr/>
      <dgm:t>
        <a:bodyPr/>
        <a:lstStyle/>
        <a:p>
          <a:endParaRPr lang="ru-RU"/>
        </a:p>
      </dgm:t>
    </dgm:pt>
    <dgm:pt modelId="{B91237A3-CE36-4E4C-A0D5-A4186672072C}" type="pres">
      <dgm:prSet presAssocID="{9CC5C5ED-F3CA-45EF-AD28-CBFAD64A36F4}" presName="hierChild5" presStyleCnt="0"/>
      <dgm:spPr/>
      <dgm:t>
        <a:bodyPr/>
        <a:lstStyle/>
        <a:p>
          <a:endParaRPr lang="ru-RU"/>
        </a:p>
      </dgm:t>
    </dgm:pt>
    <dgm:pt modelId="{2308F875-FA21-4CDD-8353-500165661E51}" type="pres">
      <dgm:prSet presAssocID="{55E1F9FB-886F-4CD9-9085-6B5FB9C19AA3}" presName="hierChild3" presStyleCnt="0"/>
      <dgm:spPr/>
      <dgm:t>
        <a:bodyPr/>
        <a:lstStyle/>
        <a:p>
          <a:endParaRPr lang="ru-RU"/>
        </a:p>
      </dgm:t>
    </dgm:pt>
  </dgm:ptLst>
  <dgm:cxnLst>
    <dgm:cxn modelId="{D9BAB8AE-8ACE-4698-923C-416271E11D17}" srcId="{55E1F9FB-886F-4CD9-9085-6B5FB9C19AA3}" destId="{5F918422-416E-4003-B30C-1E3026978E78}" srcOrd="0" destOrd="0" parTransId="{C67F4145-2299-4123-8CD7-0F9EF5AD4FD0}" sibTransId="{642A0BC9-2B18-4458-A12F-2C18410F0212}"/>
    <dgm:cxn modelId="{C09BD5BB-E016-4618-8F5C-C36CB9C8D556}" type="presOf" srcId="{55E1F9FB-886F-4CD9-9085-6B5FB9C19AA3}" destId="{8A0F8D34-E2B3-4EC5-AC3B-4150E80CD1E2}" srcOrd="1" destOrd="0" presId="urn:microsoft.com/office/officeart/2005/8/layout/orgChart1"/>
    <dgm:cxn modelId="{2C69E0DC-64D7-4313-8679-D8A473536C1C}" type="presOf" srcId="{5F918422-416E-4003-B30C-1E3026978E78}" destId="{E1E24B5C-0700-41D7-8D86-DAE6F831ED34}" srcOrd="1" destOrd="0" presId="urn:microsoft.com/office/officeart/2005/8/layout/orgChart1"/>
    <dgm:cxn modelId="{B55D5779-62C6-4F7F-9702-E9D83DE2EEEF}" type="presOf" srcId="{483DD67D-7AFC-4CD1-9101-4C62F0DE1264}" destId="{718F2EC7-59C1-434B-A8B2-C45367D4E2DC}" srcOrd="0" destOrd="0" presId="urn:microsoft.com/office/officeart/2005/8/layout/orgChart1"/>
    <dgm:cxn modelId="{031E3B7B-CF71-4F9F-80F3-F6A8DA132399}" type="presOf" srcId="{87F93B0D-D9CF-46AC-BD40-C97D8803AFDC}" destId="{18DAEDF1-3FC9-4761-AC1A-37415A70417E}" srcOrd="1" destOrd="0" presId="urn:microsoft.com/office/officeart/2005/8/layout/orgChart1"/>
    <dgm:cxn modelId="{0665BBC9-0B54-4451-916E-84A083342AF5}" type="presOf" srcId="{90C00BD5-E1FA-4B08-B0CD-E2D857BD3D4A}" destId="{89A3E9E9-FBB7-4576-8833-63F0B71D778E}" srcOrd="0" destOrd="0" presId="urn:microsoft.com/office/officeart/2005/8/layout/orgChart1"/>
    <dgm:cxn modelId="{D3BF739B-4C43-447F-89A6-3256CACE0A77}" type="presOf" srcId="{87F93B0D-D9CF-46AC-BD40-C97D8803AFDC}" destId="{CE935E96-86A2-491F-AC7C-34B024D18C68}" srcOrd="0" destOrd="0" presId="urn:microsoft.com/office/officeart/2005/8/layout/orgChart1"/>
    <dgm:cxn modelId="{87259703-ABFD-4545-AC68-049C0674813F}" type="presOf" srcId="{55E1F9FB-886F-4CD9-9085-6B5FB9C19AA3}" destId="{AE23E2FA-A13F-4ED3-B4E1-4E681B74C0BA}" srcOrd="0" destOrd="0" presId="urn:microsoft.com/office/officeart/2005/8/layout/orgChart1"/>
    <dgm:cxn modelId="{69D240DE-E899-46AB-A008-A7BCBC56CC12}" type="presOf" srcId="{9CC5C5ED-F3CA-45EF-AD28-CBFAD64A36F4}" destId="{1D538DC9-3861-48EA-AACA-5E360FB6F931}" srcOrd="0" destOrd="0" presId="urn:microsoft.com/office/officeart/2005/8/layout/orgChart1"/>
    <dgm:cxn modelId="{359E31CE-3566-46B5-93A6-B1D8505A43BD}" type="presOf" srcId="{9CC5C5ED-F3CA-45EF-AD28-CBFAD64A36F4}" destId="{A4C0A71D-7E5E-4800-A8CB-F9139A91647C}" srcOrd="1" destOrd="0" presId="urn:microsoft.com/office/officeart/2005/8/layout/orgChart1"/>
    <dgm:cxn modelId="{A3B95C3E-C0E3-4685-9364-F819EC704AF1}" type="presOf" srcId="{C67F4145-2299-4123-8CD7-0F9EF5AD4FD0}" destId="{9B1271BE-081A-4100-9BD8-8FFD7330FD6A}" srcOrd="0" destOrd="0" presId="urn:microsoft.com/office/officeart/2005/8/layout/orgChart1"/>
    <dgm:cxn modelId="{B6644B5F-2156-47F1-A00F-7C2D31323D70}" srcId="{55E1F9FB-886F-4CD9-9085-6B5FB9C19AA3}" destId="{9CC5C5ED-F3CA-45EF-AD28-CBFAD64A36F4}" srcOrd="2" destOrd="0" parTransId="{A0EC5CEF-5F16-4A20-8E38-FD2B754BF1F6}" sibTransId="{CE3BF6ED-8633-4379-9020-6F97A096E16E}"/>
    <dgm:cxn modelId="{4798FD90-3196-4619-8DC0-6D7192D2C2A8}" srcId="{55E1F9FB-886F-4CD9-9085-6B5FB9C19AA3}" destId="{87F93B0D-D9CF-46AC-BD40-C97D8803AFDC}" srcOrd="1" destOrd="0" parTransId="{483DD67D-7AFC-4CD1-9101-4C62F0DE1264}" sibTransId="{1A64B9E7-A512-46A3-820D-003ED2C10ABF}"/>
    <dgm:cxn modelId="{CB965D57-2F90-45D9-B83F-68A25CF5E2EF}" type="presOf" srcId="{5F918422-416E-4003-B30C-1E3026978E78}" destId="{BF0E3DD6-812C-4C5F-9851-312D20B01573}" srcOrd="0" destOrd="0" presId="urn:microsoft.com/office/officeart/2005/8/layout/orgChart1"/>
    <dgm:cxn modelId="{03F02EA6-5C2F-46C0-B3AA-13AEE3309429}" srcId="{90C00BD5-E1FA-4B08-B0CD-E2D857BD3D4A}" destId="{55E1F9FB-886F-4CD9-9085-6B5FB9C19AA3}" srcOrd="0" destOrd="0" parTransId="{EE139439-51EB-4476-9FBC-B20C04A4DA43}" sibTransId="{4DD19D3E-0031-4B23-A34E-481FE2C7A993}"/>
    <dgm:cxn modelId="{E00660F7-3066-463A-B933-DE62FF8FD3BF}" type="presOf" srcId="{A0EC5CEF-5F16-4A20-8E38-FD2B754BF1F6}" destId="{4996B13C-F0EF-49D5-A080-9E290FED5DAF}" srcOrd="0" destOrd="0" presId="urn:microsoft.com/office/officeart/2005/8/layout/orgChart1"/>
    <dgm:cxn modelId="{844567F3-9C68-4DD9-B8D3-FB2A520D6B0D}" type="presParOf" srcId="{89A3E9E9-FBB7-4576-8833-63F0B71D778E}" destId="{BEB875C9-E4C3-44F7-9CE5-4E43C7E923B6}" srcOrd="0" destOrd="0" presId="urn:microsoft.com/office/officeart/2005/8/layout/orgChart1"/>
    <dgm:cxn modelId="{94431716-5F57-4145-A411-A26BFEA51BB5}" type="presParOf" srcId="{BEB875C9-E4C3-44F7-9CE5-4E43C7E923B6}" destId="{D0C5B7FD-46FC-49F5-97B8-C609BFC57069}" srcOrd="0" destOrd="0" presId="urn:microsoft.com/office/officeart/2005/8/layout/orgChart1"/>
    <dgm:cxn modelId="{47F7CA28-83D2-466F-90B4-2E4725FE5F79}" type="presParOf" srcId="{D0C5B7FD-46FC-49F5-97B8-C609BFC57069}" destId="{AE23E2FA-A13F-4ED3-B4E1-4E681B74C0BA}" srcOrd="0" destOrd="0" presId="urn:microsoft.com/office/officeart/2005/8/layout/orgChart1"/>
    <dgm:cxn modelId="{F8969D53-4B02-4A5F-A306-AC8AD21B01E0}" type="presParOf" srcId="{D0C5B7FD-46FC-49F5-97B8-C609BFC57069}" destId="{8A0F8D34-E2B3-4EC5-AC3B-4150E80CD1E2}" srcOrd="1" destOrd="0" presId="urn:microsoft.com/office/officeart/2005/8/layout/orgChart1"/>
    <dgm:cxn modelId="{1F0241A3-855A-4425-9451-9AC23A774E26}" type="presParOf" srcId="{BEB875C9-E4C3-44F7-9CE5-4E43C7E923B6}" destId="{72F13191-CDF6-4526-B66E-35E6BDDB3687}" srcOrd="1" destOrd="0" presId="urn:microsoft.com/office/officeart/2005/8/layout/orgChart1"/>
    <dgm:cxn modelId="{503E30B2-A21D-46CF-B39B-5D5057D863A7}" type="presParOf" srcId="{72F13191-CDF6-4526-B66E-35E6BDDB3687}" destId="{9B1271BE-081A-4100-9BD8-8FFD7330FD6A}" srcOrd="0" destOrd="0" presId="urn:microsoft.com/office/officeart/2005/8/layout/orgChart1"/>
    <dgm:cxn modelId="{AC54575A-06C5-4109-B13B-FD1DF949C859}" type="presParOf" srcId="{72F13191-CDF6-4526-B66E-35E6BDDB3687}" destId="{5EE51D09-FB15-4E68-8D13-90FECE28C020}" srcOrd="1" destOrd="0" presId="urn:microsoft.com/office/officeart/2005/8/layout/orgChart1"/>
    <dgm:cxn modelId="{8753B580-56B5-48BD-99F0-7BC13C4EDA64}" type="presParOf" srcId="{5EE51D09-FB15-4E68-8D13-90FECE28C020}" destId="{9F87238A-5E0D-4AA5-A0F2-F89CAC5D9086}" srcOrd="0" destOrd="0" presId="urn:microsoft.com/office/officeart/2005/8/layout/orgChart1"/>
    <dgm:cxn modelId="{284D5963-7E15-415D-A425-82FA50F2285C}" type="presParOf" srcId="{9F87238A-5E0D-4AA5-A0F2-F89CAC5D9086}" destId="{BF0E3DD6-812C-4C5F-9851-312D20B01573}" srcOrd="0" destOrd="0" presId="urn:microsoft.com/office/officeart/2005/8/layout/orgChart1"/>
    <dgm:cxn modelId="{4038C02A-80C0-4F49-B901-49EBF0058C0C}" type="presParOf" srcId="{9F87238A-5E0D-4AA5-A0F2-F89CAC5D9086}" destId="{E1E24B5C-0700-41D7-8D86-DAE6F831ED34}" srcOrd="1" destOrd="0" presId="urn:microsoft.com/office/officeart/2005/8/layout/orgChart1"/>
    <dgm:cxn modelId="{4C6E2D55-3D48-44FA-B782-4AF7F058ECFA}" type="presParOf" srcId="{5EE51D09-FB15-4E68-8D13-90FECE28C020}" destId="{B9D7F90F-55B3-4CF4-A854-A311BF1DCD90}" srcOrd="1" destOrd="0" presId="urn:microsoft.com/office/officeart/2005/8/layout/orgChart1"/>
    <dgm:cxn modelId="{1057D7B3-7ABA-4246-A447-BFA22D7C0DAB}" type="presParOf" srcId="{5EE51D09-FB15-4E68-8D13-90FECE28C020}" destId="{9BF2F87B-14E4-44AB-BEC1-A5D89FA01F58}" srcOrd="2" destOrd="0" presId="urn:microsoft.com/office/officeart/2005/8/layout/orgChart1"/>
    <dgm:cxn modelId="{FAFD1EBE-9511-4ABC-8404-716E070F1155}" type="presParOf" srcId="{72F13191-CDF6-4526-B66E-35E6BDDB3687}" destId="{718F2EC7-59C1-434B-A8B2-C45367D4E2DC}" srcOrd="2" destOrd="0" presId="urn:microsoft.com/office/officeart/2005/8/layout/orgChart1"/>
    <dgm:cxn modelId="{7879F5D8-118F-4F80-814C-20FFFFDC796F}" type="presParOf" srcId="{72F13191-CDF6-4526-B66E-35E6BDDB3687}" destId="{95F8E8CC-90B1-4E21-B18F-CF7D2872B07C}" srcOrd="3" destOrd="0" presId="urn:microsoft.com/office/officeart/2005/8/layout/orgChart1"/>
    <dgm:cxn modelId="{3078237B-DE4C-4BE5-AF4D-8AC787A2AE69}" type="presParOf" srcId="{95F8E8CC-90B1-4E21-B18F-CF7D2872B07C}" destId="{DF6ED5A6-3B13-4A12-AEF4-D6AA9F87B14D}" srcOrd="0" destOrd="0" presId="urn:microsoft.com/office/officeart/2005/8/layout/orgChart1"/>
    <dgm:cxn modelId="{14984648-0CA5-4390-837F-CC0D0794ED4A}" type="presParOf" srcId="{DF6ED5A6-3B13-4A12-AEF4-D6AA9F87B14D}" destId="{CE935E96-86A2-491F-AC7C-34B024D18C68}" srcOrd="0" destOrd="0" presId="urn:microsoft.com/office/officeart/2005/8/layout/orgChart1"/>
    <dgm:cxn modelId="{20E33ABB-548F-4EBE-9C6D-FC25CC471E50}" type="presParOf" srcId="{DF6ED5A6-3B13-4A12-AEF4-D6AA9F87B14D}" destId="{18DAEDF1-3FC9-4761-AC1A-37415A70417E}" srcOrd="1" destOrd="0" presId="urn:microsoft.com/office/officeart/2005/8/layout/orgChart1"/>
    <dgm:cxn modelId="{9F33EBD1-7B40-4742-9C6F-5DED9D318525}" type="presParOf" srcId="{95F8E8CC-90B1-4E21-B18F-CF7D2872B07C}" destId="{CAEA558F-953C-4ACD-B9F5-47D1FD64663A}" srcOrd="1" destOrd="0" presId="urn:microsoft.com/office/officeart/2005/8/layout/orgChart1"/>
    <dgm:cxn modelId="{3F883FF3-2B5F-4013-AF99-CA221533EB62}" type="presParOf" srcId="{95F8E8CC-90B1-4E21-B18F-CF7D2872B07C}" destId="{EC7BED18-5C7F-46FF-8FDF-574BEE740225}" srcOrd="2" destOrd="0" presId="urn:microsoft.com/office/officeart/2005/8/layout/orgChart1"/>
    <dgm:cxn modelId="{4E3F1B67-EDC2-4270-9C32-506C6AE9C3D3}" type="presParOf" srcId="{72F13191-CDF6-4526-B66E-35E6BDDB3687}" destId="{4996B13C-F0EF-49D5-A080-9E290FED5DAF}" srcOrd="4" destOrd="0" presId="urn:microsoft.com/office/officeart/2005/8/layout/orgChart1"/>
    <dgm:cxn modelId="{9610DB30-C09D-44F2-8D7A-AD3FFA03C5C6}" type="presParOf" srcId="{72F13191-CDF6-4526-B66E-35E6BDDB3687}" destId="{EAB36BE9-994D-4167-A704-8877E5A7C516}" srcOrd="5" destOrd="0" presId="urn:microsoft.com/office/officeart/2005/8/layout/orgChart1"/>
    <dgm:cxn modelId="{A154A4B2-4BE0-489A-89C3-A9F4938B61B0}" type="presParOf" srcId="{EAB36BE9-994D-4167-A704-8877E5A7C516}" destId="{4C65833D-8CC3-4BFA-BE82-7F82784E2C62}" srcOrd="0" destOrd="0" presId="urn:microsoft.com/office/officeart/2005/8/layout/orgChart1"/>
    <dgm:cxn modelId="{40716546-A2D6-441F-954B-C5A96EED52BF}" type="presParOf" srcId="{4C65833D-8CC3-4BFA-BE82-7F82784E2C62}" destId="{1D538DC9-3861-48EA-AACA-5E360FB6F931}" srcOrd="0" destOrd="0" presId="urn:microsoft.com/office/officeart/2005/8/layout/orgChart1"/>
    <dgm:cxn modelId="{64E790B0-299A-48F0-9996-6EED3BF43FB7}" type="presParOf" srcId="{4C65833D-8CC3-4BFA-BE82-7F82784E2C62}" destId="{A4C0A71D-7E5E-4800-A8CB-F9139A91647C}" srcOrd="1" destOrd="0" presId="urn:microsoft.com/office/officeart/2005/8/layout/orgChart1"/>
    <dgm:cxn modelId="{D8AE87BA-7CB5-430C-9136-9DBBE279D38C}" type="presParOf" srcId="{EAB36BE9-994D-4167-A704-8877E5A7C516}" destId="{CB1775F5-7DC5-4DB4-96A7-3FED18D2345A}" srcOrd="1" destOrd="0" presId="urn:microsoft.com/office/officeart/2005/8/layout/orgChart1"/>
    <dgm:cxn modelId="{2FE57996-BF79-441E-8A72-04E1F17663CE}" type="presParOf" srcId="{EAB36BE9-994D-4167-A704-8877E5A7C516}" destId="{B91237A3-CE36-4E4C-A0D5-A4186672072C}" srcOrd="2" destOrd="0" presId="urn:microsoft.com/office/officeart/2005/8/layout/orgChart1"/>
    <dgm:cxn modelId="{EABD69B8-350B-4FCA-91D3-36F7745190B7}" type="presParOf" srcId="{BEB875C9-E4C3-44F7-9CE5-4E43C7E923B6}" destId="{2308F875-FA21-4CDD-8353-500165661E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B13C-F0EF-49D5-A080-9E290FED5DAF}">
      <dsp:nvSpPr>
        <dsp:cNvPr id="0" name=""/>
        <dsp:cNvSpPr/>
      </dsp:nvSpPr>
      <dsp:spPr>
        <a:xfrm>
          <a:off x="5175685" y="1922869"/>
          <a:ext cx="3658012" cy="626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253"/>
              </a:lnTo>
              <a:lnTo>
                <a:pt x="3658012" y="309253"/>
              </a:lnTo>
              <a:lnTo>
                <a:pt x="3658012" y="62668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F2EC7-59C1-434B-A8B2-C45367D4E2DC}">
      <dsp:nvSpPr>
        <dsp:cNvPr id="0" name=""/>
        <dsp:cNvSpPr/>
      </dsp:nvSpPr>
      <dsp:spPr>
        <a:xfrm>
          <a:off x="5129964" y="1922869"/>
          <a:ext cx="91440" cy="6348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486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271BE-081A-4100-9BD8-8FFD7330FD6A}">
      <dsp:nvSpPr>
        <dsp:cNvPr id="0" name=""/>
        <dsp:cNvSpPr/>
      </dsp:nvSpPr>
      <dsp:spPr>
        <a:xfrm>
          <a:off x="1517672" y="1922869"/>
          <a:ext cx="3658012" cy="634861"/>
        </a:xfrm>
        <a:custGeom>
          <a:avLst/>
          <a:gdLst/>
          <a:ahLst/>
          <a:cxnLst/>
          <a:rect l="0" t="0" r="0" b="0"/>
          <a:pathLst>
            <a:path>
              <a:moveTo>
                <a:pt x="3658012" y="0"/>
              </a:moveTo>
              <a:lnTo>
                <a:pt x="3658012" y="317430"/>
              </a:lnTo>
              <a:lnTo>
                <a:pt x="0" y="317430"/>
              </a:lnTo>
              <a:lnTo>
                <a:pt x="0" y="63486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3E2FA-A13F-4ED3-B4E1-4E681B74C0BA}">
      <dsp:nvSpPr>
        <dsp:cNvPr id="0" name=""/>
        <dsp:cNvSpPr/>
      </dsp:nvSpPr>
      <dsp:spPr>
        <a:xfrm>
          <a:off x="5401" y="754603"/>
          <a:ext cx="10340566" cy="116826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Myriad Pro Black" pitchFamily="34" charset="0"/>
            </a:rPr>
            <a:t>90 000</a:t>
          </a:r>
          <a:r>
            <a:rPr lang="ru-RU" sz="2800" kern="1200" dirty="0" smtClean="0">
              <a:latin typeface="Myriad Pro Black" pitchFamily="34" charset="0"/>
            </a:rPr>
            <a:t/>
          </a:r>
          <a:br>
            <a:rPr lang="ru-RU" sz="2800" kern="1200" dirty="0" smtClean="0">
              <a:latin typeface="Myriad Pro Black" pitchFamily="34" charset="0"/>
            </a:rPr>
          </a:br>
          <a:r>
            <a:rPr lang="ru-RU" sz="2000" b="1" kern="1200" dirty="0" smtClean="0">
              <a:latin typeface="Myriad Pro Light" pitchFamily="34" charset="0"/>
            </a:rPr>
            <a:t>ЧЕЛОВЕК СОСТОЯТ НА УЧЕТЕ С ОНКОЛОГИЧЕСКИМИ ЗАБОЛЕВАНИЯМИ В РТ</a:t>
          </a:r>
        </a:p>
      </dsp:txBody>
      <dsp:txXfrm>
        <a:off x="62431" y="811633"/>
        <a:ext cx="10226506" cy="1054206"/>
      </dsp:txXfrm>
    </dsp:sp>
    <dsp:sp modelId="{BF0E3DD6-812C-4C5F-9851-312D20B01573}">
      <dsp:nvSpPr>
        <dsp:cNvPr id="0" name=""/>
        <dsp:cNvSpPr/>
      </dsp:nvSpPr>
      <dsp:spPr>
        <a:xfrm>
          <a:off x="6096" y="2557731"/>
          <a:ext cx="3023150" cy="94004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Myriad Pro Black" pitchFamily="34" charset="0"/>
            </a:rPr>
            <a:t>НАБЛЮДЕНИЕ – 53 %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Myriad Pro Black" pitchFamily="34" charset="0"/>
            </a:rPr>
            <a:t>(РФ – 52,4 %)</a:t>
          </a:r>
          <a:endParaRPr lang="ru-RU" sz="2000" kern="1200" dirty="0">
            <a:latin typeface="Myriad Pro Black" pitchFamily="34" charset="0"/>
          </a:endParaRPr>
        </a:p>
      </dsp:txBody>
      <dsp:txXfrm>
        <a:off x="51985" y="2603620"/>
        <a:ext cx="2931372" cy="848270"/>
      </dsp:txXfrm>
    </dsp:sp>
    <dsp:sp modelId="{CE935E96-86A2-491F-AC7C-34B024D18C68}">
      <dsp:nvSpPr>
        <dsp:cNvPr id="0" name=""/>
        <dsp:cNvSpPr/>
      </dsp:nvSpPr>
      <dsp:spPr>
        <a:xfrm>
          <a:off x="3664109" y="2557731"/>
          <a:ext cx="3023150" cy="94004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Myriad Pro Black" pitchFamily="34" charset="0"/>
            </a:rPr>
            <a:t>ЛЕЧЕНИЕ – 13 %</a:t>
          </a:r>
          <a:endParaRPr lang="ru-RU" sz="2000" kern="1200" dirty="0"/>
        </a:p>
      </dsp:txBody>
      <dsp:txXfrm>
        <a:off x="3709998" y="2603620"/>
        <a:ext cx="2931372" cy="848270"/>
      </dsp:txXfrm>
    </dsp:sp>
    <dsp:sp modelId="{1D538DC9-3861-48EA-AACA-5E360FB6F931}">
      <dsp:nvSpPr>
        <dsp:cNvPr id="0" name=""/>
        <dsp:cNvSpPr/>
      </dsp:nvSpPr>
      <dsp:spPr>
        <a:xfrm>
          <a:off x="7322122" y="2549553"/>
          <a:ext cx="3023150" cy="93385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yriad Pro Black" pitchFamily="34" charset="0"/>
            </a:rPr>
            <a:t>НУЖДАЮЩИЕСЯ </a:t>
          </a:r>
          <a:br>
            <a:rPr lang="ru-RU" sz="2000" kern="1200" dirty="0" smtClean="0">
              <a:latin typeface="Myriad Pro Black" pitchFamily="34" charset="0"/>
            </a:rPr>
          </a:br>
          <a:r>
            <a:rPr lang="ru-RU" sz="2000" kern="1200" dirty="0" smtClean="0">
              <a:latin typeface="Myriad Pro Black" pitchFamily="34" charset="0"/>
            </a:rPr>
            <a:t>В ПАЛЛИАТИВНОЙ </a:t>
          </a:r>
          <a:br>
            <a:rPr lang="ru-RU" sz="2000" kern="1200" dirty="0" smtClean="0">
              <a:latin typeface="Myriad Pro Black" pitchFamily="34" charset="0"/>
            </a:rPr>
          </a:br>
          <a:r>
            <a:rPr lang="ru-RU" sz="2000" kern="1200" dirty="0" smtClean="0">
              <a:latin typeface="Myriad Pro Black" pitchFamily="34" charset="0"/>
            </a:rPr>
            <a:t>ПОМОЩИ – 34 %</a:t>
          </a:r>
          <a:endParaRPr lang="ru-RU" sz="2000" kern="1200" dirty="0"/>
        </a:p>
      </dsp:txBody>
      <dsp:txXfrm>
        <a:off x="7367709" y="2595140"/>
        <a:ext cx="2931976" cy="842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0.08975</cdr:x>
      <cdr:y>0.36384</cdr:y>
    </cdr:from>
    <cdr:to>
      <cdr:x>0.33746</cdr:x>
      <cdr:y>0.45848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3667" y="1519354"/>
          <a:ext cx="1776492" cy="395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I–II 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0.37556</cdr:x>
      <cdr:y>0.36156</cdr:y>
    </cdr:from>
    <cdr:to>
      <cdr:x>0.57922</cdr:x>
      <cdr:y>0.4562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52582" y="1959179"/>
          <a:ext cx="1655330" cy="512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III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 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0.66366</cdr:x>
      <cdr:y>0.35586</cdr:y>
    </cdr:from>
    <cdr:to>
      <cdr:x>0.86731</cdr:x>
      <cdr:y>0.4505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4200" y="1928288"/>
          <a:ext cx="1655330" cy="512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2060"/>
              </a:solidFill>
              <a:latin typeface="Myriad Pro Light" pitchFamily="34" charset="0"/>
            </a:rPr>
            <a:t>IV</a:t>
          </a:r>
          <a:r>
            <a:rPr lang="ru-RU" sz="2400" b="1" dirty="0" smtClean="0">
              <a:solidFill>
                <a:srgbClr val="002060"/>
              </a:solidFill>
              <a:latin typeface="Myriad Pro Light" pitchFamily="34" charset="0"/>
            </a:rPr>
            <a:t> стадия</a:t>
          </a:r>
          <a:endParaRPr lang="ru-RU" sz="2400" b="1" dirty="0">
            <a:solidFill>
              <a:srgbClr val="002060"/>
            </a:solidFill>
            <a:latin typeface="Myriad Pro Light" pitchFamily="34" charset="0"/>
          </a:endParaRPr>
        </a:p>
      </cdr:txBody>
    </cdr:sp>
  </cdr:relSizeAnchor>
  <cdr:relSizeAnchor xmlns:cdr="http://schemas.openxmlformats.org/drawingml/2006/chartDrawing">
    <cdr:from>
      <cdr:x>0.08574</cdr:x>
      <cdr:y>0.4676</cdr:y>
    </cdr:from>
    <cdr:to>
      <cdr:x>0.36933</cdr:x>
      <cdr:y>0.71651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4908" y="1952644"/>
          <a:ext cx="2033848" cy="1039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57,8 % </a:t>
          </a:r>
          <a:r>
            <a:rPr lang="ru-RU" sz="1400" b="1" dirty="0" smtClean="0">
              <a:solidFill>
                <a:srgbClr val="C00000"/>
              </a:solidFill>
              <a:latin typeface="Myriad Pro Black" pitchFamily="34" charset="0"/>
            </a:rPr>
            <a:t>больных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  <cdr:relSizeAnchor xmlns:cdr="http://schemas.openxmlformats.org/drawingml/2006/chartDrawing">
    <cdr:from>
      <cdr:x>0.36933</cdr:x>
      <cdr:y>0.46418</cdr:y>
    </cdr:from>
    <cdr:to>
      <cdr:x>0.54416</cdr:x>
      <cdr:y>0.79276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648756" y="1938362"/>
          <a:ext cx="1253841" cy="137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17,7 %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  <cdr:relSizeAnchor xmlns:cdr="http://schemas.openxmlformats.org/drawingml/2006/chartDrawing">
    <cdr:from>
      <cdr:x>0.65962</cdr:x>
      <cdr:y>0.46169</cdr:y>
    </cdr:from>
    <cdr:to>
      <cdr:x>0.87126</cdr:x>
      <cdr:y>0.72238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30650" y="1927964"/>
          <a:ext cx="1517831" cy="1088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C00000"/>
              </a:solidFill>
              <a:latin typeface="Myriad Pro Black" pitchFamily="34" charset="0"/>
            </a:rPr>
            <a:t>24,5 %</a:t>
          </a:r>
          <a:endParaRPr lang="ru-RU" sz="2400" b="1" dirty="0">
            <a:solidFill>
              <a:srgbClr val="C00000"/>
            </a:solidFill>
            <a:latin typeface="Myriad Pro Black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634DB-DB88-48F7-AD01-5A691F2DF5F2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C0436-4E17-4042-8028-B292DEF5E1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6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C0436-4E17-4042-8028-B292DEF5E17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3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6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3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4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6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4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9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2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9F793-8D5B-4545-A08E-DC76AFBE08CC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7E0B-E951-49EA-BC97-0EF4A76FB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.w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7.gif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Красная строка\Минздав\Презентация онкология\lreuq8l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/>
          <a:stretch/>
        </p:blipFill>
        <p:spPr bwMode="auto">
          <a:xfrm>
            <a:off x="5081" y="0"/>
            <a:ext cx="12192000" cy="45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90360" y="3821466"/>
            <a:ext cx="5706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latin typeface="Myriad Pro Light" pitchFamily="34" charset="0"/>
              </a:rPr>
              <a:t>                ФУНТ ПРОФИЛАКТИКИ ДОРОЖЕ ПУДА ЛЕЧЕНИЯ.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Myriad Pro Black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Myriad Pro Black" pitchFamily="34" charset="0"/>
              </a:rPr>
              <a:t>                                                                                  </a:t>
            </a:r>
            <a:r>
              <a:rPr lang="ru-RU" sz="1400" i="1" dirty="0" smtClean="0">
                <a:solidFill>
                  <a:schemeClr val="bg1"/>
                </a:solidFill>
                <a:latin typeface="Myriad Pro Black" pitchFamily="34" charset="0"/>
              </a:rPr>
              <a:t> Н. ПИРОГОВ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" y="341314"/>
            <a:ext cx="1005479" cy="137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09801" y="47586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yriad Pro Black" pitchFamily="34" charset="0"/>
                <a:cs typeface="Arial" pitchFamily="34" charset="0"/>
              </a:rPr>
              <a:t>УВЕЛИЧЕНИЕ ПРОДОЛЖИТЕЛЬНОСТИ ЖИЗНИ </a:t>
            </a:r>
            <a:r>
              <a:rPr lang="ru-RU" sz="2800" b="1" dirty="0" smtClean="0">
                <a:solidFill>
                  <a:srgbClr val="00B0F0"/>
                </a:solidFill>
                <a:latin typeface="Myriad Pro Black" pitchFamily="34" charset="0"/>
                <a:cs typeface="Arial" pitchFamily="34" charset="0"/>
              </a:rPr>
              <a:t>ОНКОЛОГИЯ-201</a:t>
            </a:r>
            <a:r>
              <a:rPr lang="en-US" sz="2800" b="1" dirty="0" smtClean="0">
                <a:solidFill>
                  <a:srgbClr val="00B0F0"/>
                </a:solidFill>
                <a:latin typeface="Myriad Pro Black" pitchFamily="34" charset="0"/>
                <a:cs typeface="Arial" pitchFamily="34" charset="0"/>
              </a:rPr>
              <a:t>6</a:t>
            </a:r>
            <a:endParaRPr lang="ru-RU" sz="2800" b="1" dirty="0">
              <a:solidFill>
                <a:srgbClr val="00B0F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38783" y="6550223"/>
            <a:ext cx="5177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bg1"/>
                </a:solidFill>
                <a:latin typeface="Myriad Pro Black" pitchFamily="34" charset="0"/>
              </a:rPr>
              <a:t>www.minzdrav.tatarstan.ru</a:t>
            </a:r>
            <a:endParaRPr lang="ru-RU" sz="1400" i="1" dirty="0" smtClean="0">
              <a:solidFill>
                <a:schemeClr val="bg1"/>
              </a:solidFill>
              <a:latin typeface="Myriad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1" y="87400"/>
            <a:ext cx="1098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Локализация при которых возможно влиять на запущенность и смертность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86741" y="30777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ЖЕНЩИНЫ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4377" y="2022216"/>
            <a:ext cx="6356583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Молочная железа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Шейка матки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Предстательная железа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Ободочная и прямая кишка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Кожа</a:t>
            </a:r>
          </a:p>
          <a:p>
            <a:pPr marL="571500" indent="-57150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Рот и глотка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6865651" y="1974916"/>
            <a:ext cx="5078569" cy="14564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b="1" dirty="0">
              <a:solidFill>
                <a:srgbClr val="00B0F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3787" y="1984238"/>
            <a:ext cx="3156505" cy="4499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400" b="1" baseline="30000" dirty="0">
                <a:solidFill>
                  <a:srgbClr val="C00000"/>
                </a:solidFill>
                <a:latin typeface="Myriad Pro Light" pitchFamily="34" charset="0"/>
              </a:rPr>
              <a:t>Дают </a:t>
            </a: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более</a:t>
            </a:r>
          </a:p>
          <a:p>
            <a:pPr algn="ctr">
              <a:lnSpc>
                <a:spcPct val="120000"/>
              </a:lnSpc>
            </a:pPr>
            <a:endParaRPr lang="ru-RU" sz="4400" b="1" baseline="30000" dirty="0">
              <a:solidFill>
                <a:srgbClr val="C00000"/>
              </a:solidFill>
              <a:latin typeface="Myriad Pro Light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38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54%</a:t>
            </a:r>
          </a:p>
          <a:p>
            <a:pPr algn="ctr">
              <a:lnSpc>
                <a:spcPct val="120000"/>
              </a:lnSpc>
            </a:pP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всех случаев </a:t>
            </a:r>
          </a:p>
          <a:p>
            <a:pPr algn="ctr">
              <a:lnSpc>
                <a:spcPct val="120000"/>
              </a:lnSpc>
            </a:pPr>
            <a:r>
              <a:rPr lang="ru-RU" sz="4400" b="1" baseline="30000" dirty="0">
                <a:solidFill>
                  <a:srgbClr val="C00000"/>
                </a:solidFill>
                <a:latin typeface="Myriad Pro Light" pitchFamily="34" charset="0"/>
              </a:rPr>
              <a:t>о</a:t>
            </a: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нкологических</a:t>
            </a:r>
          </a:p>
          <a:p>
            <a:pPr algn="ctr">
              <a:lnSpc>
                <a:spcPct val="120000"/>
              </a:lnSpc>
            </a:pPr>
            <a:r>
              <a:rPr lang="ru-RU" sz="4400" b="1" baseline="30000" dirty="0" smtClean="0">
                <a:solidFill>
                  <a:srgbClr val="C00000"/>
                </a:solidFill>
                <a:latin typeface="Myriad Pro Light" pitchFamily="34" charset="0"/>
              </a:rPr>
              <a:t>заболеваний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6159500" y="1714500"/>
            <a:ext cx="948560" cy="3559058"/>
          </a:xfrm>
          <a:prstGeom prst="rightBrace">
            <a:avLst/>
          </a:prstGeom>
          <a:ln w="28575">
            <a:solidFill>
              <a:srgbClr val="2F67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ВЫЯВЛЯЕМОСТЬ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44784" y="1838665"/>
            <a:ext cx="8152015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В 2014 году наблюдался рост </a:t>
            </a:r>
            <a:r>
              <a:rPr lang="ru-RU" sz="2400" b="1" dirty="0" err="1" smtClean="0">
                <a:solidFill>
                  <a:srgbClr val="002060"/>
                </a:solidFill>
                <a:latin typeface="Myriad Pro Black" pitchFamily="34" charset="0"/>
              </a:rPr>
              <a:t>выявляемости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 по</a:t>
            </a:r>
          </a:p>
          <a:p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и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тогам диспансеризации 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Myriad Pro Black" pitchFamily="34" charset="0"/>
              </a:rPr>
              <a:t>в 2,2 раза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по сравнению с 2013 годом.</a:t>
            </a:r>
          </a:p>
          <a:p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Ранние формы ЗНО (I-II стадии) составили </a:t>
            </a:r>
          </a:p>
          <a:p>
            <a:r>
              <a:rPr lang="ru-RU" sz="8000" b="1" dirty="0" smtClean="0">
                <a:solidFill>
                  <a:srgbClr val="FF0000"/>
                </a:solidFill>
                <a:latin typeface="Myriad Pro Black" pitchFamily="34" charset="0"/>
              </a:rPr>
              <a:t>74% </a:t>
            </a:r>
            <a:endParaRPr lang="ru-RU" sz="8000" b="1" dirty="0">
              <a:solidFill>
                <a:srgbClr val="FF0000"/>
              </a:solidFill>
              <a:latin typeface="Myriad Pro Black" pitchFamily="34" charset="0"/>
            </a:endParaRPr>
          </a:p>
        </p:txBody>
      </p:sp>
      <p:pic>
        <p:nvPicPr>
          <p:cNvPr id="1026" name="Picture 2" descr="C:\Users\User\Downloads\micro.jpg"/>
          <p:cNvPicPr>
            <a:picLocks noChangeAspect="1" noChangeArrowheads="1"/>
          </p:cNvPicPr>
          <p:nvPr/>
        </p:nvPicPr>
        <p:blipFill>
          <a:blip r:embed="rId4" cstate="print"/>
          <a:srcRect l="25861" r="30314"/>
          <a:stretch>
            <a:fillRect/>
          </a:stretch>
        </p:blipFill>
        <p:spPr bwMode="auto">
          <a:xfrm>
            <a:off x="0" y="629602"/>
            <a:ext cx="3901440" cy="59357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ЭФФЕКТИВНОСТЬ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72545" y="3316945"/>
            <a:ext cx="586463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Обеспечение явки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трудоспособного населения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yriad Pro Black" pitchFamily="34" charset="0"/>
              </a:rPr>
              <a:t>на диспансеризацию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2896" y="1686852"/>
            <a:ext cx="730598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КЛЮЧЕВОЙ</a:t>
            </a:r>
            <a:b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</a:b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66137" y="2200394"/>
            <a:ext cx="5104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ФАКТОР УСПЕХА</a:t>
            </a:r>
            <a:endParaRPr lang="ru-RU" sz="4800" dirty="0"/>
          </a:p>
        </p:txBody>
      </p:sp>
      <p:pic>
        <p:nvPicPr>
          <p:cNvPr id="2050" name="Picture 2" descr="C:\Users\User\Downloads\ProfosmotrGlavna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5953455" cy="384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Work\Красная строка\Минздав\Презентация онкология\mature-couple-2-walking-on-bea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8"/>
          <a:stretch/>
        </p:blipFill>
        <p:spPr bwMode="auto">
          <a:xfrm>
            <a:off x="-1" y="0"/>
            <a:ext cx="12192001" cy="65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5862" y="3280153"/>
            <a:ext cx="5543994" cy="29854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0" dirty="0" smtClean="0">
                <a:solidFill>
                  <a:srgbClr val="FF0000"/>
                </a:solidFill>
                <a:latin typeface="Myriad Pro Black" pitchFamily="34" charset="0"/>
              </a:rPr>
              <a:t>10</a:t>
            </a:r>
            <a:r>
              <a:rPr lang="ru-RU" sz="4400" dirty="0" smtClean="0">
                <a:solidFill>
                  <a:srgbClr val="FF0000"/>
                </a:solidFill>
                <a:latin typeface="Myriad Pro Black" pitchFamily="34" charset="0"/>
              </a:rPr>
              <a:t> ПРАВИЛ</a:t>
            </a: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ПРОФИЛАКТИКИ </a:t>
            </a: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РАКА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2614" y="2185807"/>
            <a:ext cx="677331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Курение является причиной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более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20 % всех смертей от рака в мире.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В 70 % случаев курение является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причиной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развития рака легких и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губ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1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6276" y="1271215"/>
            <a:ext cx="730598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БРОСАЙТЕ КУРИТЬ!  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3074" name="Picture 2" descr="D:\Work\Красная строка\Минздав\Шайхразиев\Источники\stop_smoking_natura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/>
        </p:blipFill>
        <p:spPr bwMode="auto">
          <a:xfrm>
            <a:off x="-2" y="636507"/>
            <a:ext cx="5112329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Красная строка\Минздав\Презентация онкология\media_xl_7895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094106" y="4286156"/>
            <a:ext cx="122555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54794" y="5660939"/>
            <a:ext cx="278073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ЛЕГКИЕ </a:t>
            </a:r>
          </a:p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НЕ КУРИВШЕГО </a:t>
            </a:r>
          </a:p>
          <a:p>
            <a:pPr algn="ctr"/>
            <a:r>
              <a:rPr lang="ru-RU" b="1" dirty="0" smtClean="0">
                <a:solidFill>
                  <a:srgbClr val="3D8749"/>
                </a:solidFill>
                <a:latin typeface="Myriad Pro Light" pitchFamily="34" charset="0"/>
              </a:rPr>
              <a:t>ЧЕЛОВЕКА</a:t>
            </a:r>
            <a:endParaRPr lang="ru-RU" b="1" dirty="0">
              <a:solidFill>
                <a:srgbClr val="3D8749"/>
              </a:solidFill>
              <a:latin typeface="Myriad Pro Ligh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03961" y="5814827"/>
            <a:ext cx="1989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ЛЕГКИЕ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КУРИЛЬЩИКА</a:t>
            </a:r>
            <a:endParaRPr lang="ru-RU" b="1" dirty="0">
              <a:solidFill>
                <a:srgbClr val="C00000"/>
              </a:solidFill>
              <a:latin typeface="Myriad Pro Light" pitchFamily="34" charset="0"/>
            </a:endParaRPr>
          </a:p>
        </p:txBody>
      </p:sp>
      <p:pic>
        <p:nvPicPr>
          <p:cNvPr id="20" name="Picture 3" descr="D:\Work\Красная строка\Минздав\Презентация онкология\media_xl_7895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57321" y="4286157"/>
            <a:ext cx="122555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елка вниз 20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465" y="4315165"/>
            <a:ext cx="586463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Крепкие спиртные напитки, крепленые вина способствуют развитию рака полости рта, гортани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желудочно-кишечного тракта.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2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6276" y="1686852"/>
            <a:ext cx="7305988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БУДЬТЕ СДЕРЖАННЫ, УПОТРЕБЛЯЯ АЛКОГОЛЬ! 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4099" name="Picture 3" descr="D:\Work\Красная строка\Минздав\Презентация онкология\50277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5905" b="2376"/>
          <a:stretch/>
        </p:blipFill>
        <p:spPr bwMode="auto">
          <a:xfrm>
            <a:off x="-2" y="635604"/>
            <a:ext cx="5112329" cy="52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9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443373"/>
            <a:ext cx="607244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Чрезмерное воздействие УФ-излучения, которое человек получает не только от солнца, но и от оборудования для искусственного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загара,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вредно для здоровья.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3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2327" y="812630"/>
            <a:ext cx="730598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ИЗБЕГАЙТЕ СИЛЬНОГО  И ДЛИТЕЛЬНОГО СОЛНЕЧНОГО ОБЛУЧЕНИЯ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pic>
        <p:nvPicPr>
          <p:cNvPr id="1026" name="Picture 2" descr="D:\Work\Красная строка\Минздав\Презентация онкология\o-SUNBURN-TREATMENT-facebook-e1437597045792-1440x7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12017" b="-19266"/>
          <a:stretch/>
        </p:blipFill>
        <p:spPr bwMode="auto">
          <a:xfrm>
            <a:off x="-2" y="1441356"/>
            <a:ext cx="5112329" cy="37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 descr="C:\Users\User\Downloads\sunburn-rt-2000x1125.jpg"/>
          <p:cNvPicPr>
            <a:picLocks noChangeAspect="1" noChangeArrowheads="1"/>
          </p:cNvPicPr>
          <p:nvPr/>
        </p:nvPicPr>
        <p:blipFill>
          <a:blip r:embed="rId5" cstate="print"/>
          <a:srcRect l="42617"/>
          <a:stretch>
            <a:fillRect/>
          </a:stretch>
        </p:blipFill>
        <p:spPr bwMode="auto">
          <a:xfrm>
            <a:off x="-12878" y="637504"/>
            <a:ext cx="5126310" cy="5237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2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443373"/>
            <a:ext cx="607244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Интенсивность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воздействия  канцерогенов в связи </a:t>
            </a:r>
            <a:endParaRPr lang="en-US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профессиональной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деятельностью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несет в себе риск развития рака.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4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312147"/>
            <a:ext cx="694392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СОБЛЮДАЙТЕ ПРАВИЛА ОХРАНЫ ЗДОРОВЬЯ </a:t>
            </a: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НА </a:t>
            </a:r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РАБОЧИХ МЕСТАХ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Work\Красная строка\Минздав\Презентация онкология\1342566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25678"/>
          <a:stretch/>
        </p:blipFill>
        <p:spPr bwMode="auto">
          <a:xfrm>
            <a:off x="-2" y="635604"/>
            <a:ext cx="5112329" cy="52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4376869"/>
            <a:ext cx="607244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Чаще употребляйте свежие фрукты, овощи, соки, продукты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злаковых.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Избегайте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переработанных </a:t>
            </a:r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мясных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продуктов.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5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262269"/>
            <a:ext cx="694392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ПРИДЕРЖИВАЙТЕСЬ  ПРАВИЛ РАЦИОНАЛЬНОГО  ПИТАНИЯ!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Work\Красная строка\Минздав\Презентация онкология\6ae59a5f1e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4427"/>
          <a:stretch/>
        </p:blipFill>
        <p:spPr bwMode="auto">
          <a:xfrm>
            <a:off x="-2" y="635604"/>
            <a:ext cx="5112329" cy="52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046" y="3770040"/>
            <a:ext cx="592164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Ограничивайте употребление высококалорийных продуктов. </a:t>
            </a:r>
            <a:endParaRPr lang="ru-RU" sz="2400" b="1" dirty="0" smtClean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Будьте физически активны по меньшей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мере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0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минут в день.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6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1676232"/>
            <a:ext cx="694392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ОСТЕРЕГАЙТЕСЬ ИЗБЫТОЧНОГО ВЕСА!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D:\Work\Красная строка\Минздав\Презентация онкология\shutterstock_131375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r="8557"/>
          <a:stretch/>
        </p:blipFill>
        <p:spPr bwMode="auto">
          <a:xfrm>
            <a:off x="0" y="636507"/>
            <a:ext cx="5112327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\Красная строка\Минздав\Презентация онкология\Xd9I9gh8FGUAXzua9i92p2qLryXVDFcTa9O5607w58u0b4G8uIk6X5d8FldKScuU-spotmatik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3990" r="13661" b="17774"/>
          <a:stretch/>
        </p:blipFill>
        <p:spPr bwMode="auto">
          <a:xfrm>
            <a:off x="0" y="636507"/>
            <a:ext cx="3890356" cy="5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1466" y="1365976"/>
            <a:ext cx="7305988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yriad Pro Black" pitchFamily="34" charset="0"/>
              </a:rPr>
              <a:t>В БЛИЖАЙШИЕ ДЕСЯТИЛЕТИЯ ОНКОЛОГИЧЕСКАЯ ЗАБОЛЕВАЕМОСТЬ БУДЕТ РАСТИ ВО ВСЕМ МИРЕ!</a:t>
            </a:r>
          </a:p>
          <a:p>
            <a:endParaRPr lang="ru-RU" sz="3600" dirty="0">
              <a:latin typeface="Myriad Pro Black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  <a:t>ЭТО ПОТРЕБУЕТ ОСОБОГО ВНИМАНИЯ И НОВЫХ РЕШЕНИЙ КАК СО СТОРОНЫ ГОСУДАРСТВА, </a:t>
            </a:r>
            <a:b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Myriad Pro Black" pitchFamily="34" charset="0"/>
              </a:rPr>
              <a:t>ТАК И СО СТОРОНЫ КАЖДОГО ЧЕЛОВЕКА. </a:t>
            </a:r>
            <a:endParaRPr lang="ru-RU" sz="2400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ВСЕМИРНАЯ ОРГАНИЗАЦИЯ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ЗДРАВООХРАНЕНИЯ О </a:t>
            </a:r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РАКЕ</a:t>
            </a:r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2" descr="C:\Users\User\Downloads\TIME_DYNAAMIC.jpg"/>
          <p:cNvPicPr>
            <a:picLocks noChangeAspect="1" noChangeArrowheads="1"/>
          </p:cNvPicPr>
          <p:nvPr/>
        </p:nvPicPr>
        <p:blipFill>
          <a:blip r:embed="rId6" cstate="print"/>
          <a:srcRect l="14039" r="20872"/>
          <a:stretch>
            <a:fillRect/>
          </a:stretch>
        </p:blipFill>
        <p:spPr bwMode="auto">
          <a:xfrm>
            <a:off x="0" y="632460"/>
            <a:ext cx="3886200" cy="596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7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04575"/>
            <a:ext cx="592164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Если вы обнаружили </a:t>
            </a:r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у себя необычную припухлость, опухоль или неясное кровотечение (кровянистые выделения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),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7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224" y="3249539"/>
            <a:ext cx="694392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ОБРАЩАЙТЕСЬ НЕМЕДЛЕННО </a:t>
            </a: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К </a:t>
            </a:r>
            <a:r>
              <a:rPr lang="ru-RU" sz="4800" b="1" dirty="0">
                <a:solidFill>
                  <a:srgbClr val="C00000"/>
                </a:solidFill>
                <a:latin typeface="Myriad Pro Black" pitchFamily="34" charset="0"/>
              </a:rPr>
              <a:t>ВРАЧУ!</a:t>
            </a:r>
            <a:endParaRPr lang="ru-RU" sz="4800" b="1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D:\Work\Красная строка\Минздав\Презентация онкология\shutterstock_856096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r="10541"/>
          <a:stretch/>
        </p:blipFill>
        <p:spPr bwMode="auto">
          <a:xfrm>
            <a:off x="0" y="636507"/>
            <a:ext cx="5112327" cy="52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56346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МУЖЧИНАМ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8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9046" y="2274115"/>
            <a:ext cx="6676881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yriad Pro Black" pitchFamily="34" charset="0"/>
              </a:rPr>
              <a:t>ЕЖЕГОДНО НЕОБХОДИМО ПРОХОДИТЬ МЕДИЦИНСКИЕ ОСМОТРЫ С 45 ЛЕТ. 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D:\Work\Красная строка\Минздав\Презентация онкология\DSCF1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r="17206"/>
          <a:stretch/>
        </p:blipFill>
        <p:spPr bwMode="auto">
          <a:xfrm>
            <a:off x="0" y="647998"/>
            <a:ext cx="5112327" cy="521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360630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ЖЕНЩИНАМ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58036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9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778464" y="2202288"/>
            <a:ext cx="5921645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yriad Pro Black" pitchFamily="34" charset="0"/>
              </a:rPr>
              <a:t>Регулярно проходите УЗИ, маммографию: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yriad Pro Black" pitchFamily="34" charset="0"/>
              </a:rPr>
              <a:t>от 35 до 45 лет – 1 раз в 2 года,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yriad Pro Black" pitchFamily="34" charset="0"/>
              </a:rPr>
              <a:t>старше 45 лет – ежегодно.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Myriad Pro Black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Деторождение и грудное вскармливание снижают риск рака молочной </a:t>
            </a:r>
            <a:r>
              <a:rPr lang="ru-RU" b="1" dirty="0" smtClean="0">
                <a:solidFill>
                  <a:srgbClr val="002060"/>
                </a:solidFill>
                <a:latin typeface="Myriad Pro Black" pitchFamily="34" charset="0"/>
              </a:rPr>
              <a:t>железы, применение </a:t>
            </a:r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оральных контрацептивов и </a:t>
            </a:r>
            <a:r>
              <a:rPr lang="ru-RU" b="1" dirty="0" err="1">
                <a:solidFill>
                  <a:srgbClr val="002060"/>
                </a:solidFill>
                <a:latin typeface="Myriad Pro Black" pitchFamily="34" charset="0"/>
              </a:rPr>
              <a:t>гормонозаместительная</a:t>
            </a:r>
            <a:r>
              <a:rPr lang="ru-RU" b="1" dirty="0">
                <a:solidFill>
                  <a:srgbClr val="002060"/>
                </a:solidFill>
                <a:latin typeface="Myriad Pro Black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Myriad Pro Black" pitchFamily="34" charset="0"/>
              </a:rPr>
              <a:t>терапия увеличивают его.</a:t>
            </a:r>
            <a:endParaRPr lang="ru-RU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pic>
        <p:nvPicPr>
          <p:cNvPr id="8194" name="Picture 2" descr="D:\Work\Красная строка\Минздав\Презентация онкология\маммогра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059"/>
          <a:stretch/>
        </p:blipFill>
        <p:spPr bwMode="auto">
          <a:xfrm>
            <a:off x="-2" y="636507"/>
            <a:ext cx="5112329" cy="52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низ 16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7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2635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0364" y="1556346"/>
            <a:ext cx="59216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yriad Pro Black" pitchFamily="34" charset="0"/>
              </a:rPr>
              <a:t>РЕКОМЕНДАЦИЯ </a:t>
            </a:r>
            <a:r>
              <a:rPr lang="ru-RU" sz="2400" b="1" dirty="0" smtClean="0">
                <a:solidFill>
                  <a:srgbClr val="002060"/>
                </a:solidFill>
                <a:latin typeface="Myriad Pro Black" pitchFamily="34" charset="0"/>
              </a:rPr>
              <a:t>ЖЕНЩИНАМ</a:t>
            </a:r>
            <a:endParaRPr lang="ru-RU" sz="2400" b="1" dirty="0">
              <a:solidFill>
                <a:srgbClr val="002060"/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ПРОФИЛАКТИКА РАКА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2" y="5862570"/>
            <a:ext cx="5112329" cy="1000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1007914" y="5862571"/>
            <a:ext cx="73059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yriad Pro Black" pitchFamily="34" charset="0"/>
              </a:rPr>
              <a:t>Правило № 10</a:t>
            </a:r>
            <a:endParaRPr lang="ru-RU" sz="5400" b="1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048" y="2231396"/>
            <a:ext cx="6407392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yriad Pro Black" pitchFamily="34" charset="0"/>
              </a:rPr>
              <a:t>НЕ ЗАБЫВАЙТЕ ЕЖЕГОДНО С 20 ЛЕТ ПРОХОДИТЬ ГИНЕКОЛОГИЧЕСКИЕ ОСМОТРЫ В СМОТРОВОМ КАБИНЕТЕ ИЛИ В ЖЕНСКОЙ КОНСУЛЬТАЦИИ.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Work\Красная строка\Минздав\Презентация онкология\20140218022913_12045_gall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22281"/>
          <a:stretch/>
        </p:blipFill>
        <p:spPr bwMode="auto">
          <a:xfrm>
            <a:off x="0" y="636507"/>
            <a:ext cx="5112327" cy="52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5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17" y="1910844"/>
            <a:ext cx="1096019" cy="149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381" y="4120980"/>
            <a:ext cx="1172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2F6738"/>
                </a:solidFill>
                <a:latin typeface="Myriad Pro Light" pitchFamily="34" charset="0"/>
              </a:rPr>
              <a:t>БУДЬТЕ ЗДОРОВЫ!</a:t>
            </a:r>
            <a:endParaRPr lang="ru-RU" sz="4800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1"/>
            <a:ext cx="12192000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89884"/>
            <a:ext cx="12192000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418">
            <a:off x="9428051" y="116471"/>
            <a:ext cx="2889380" cy="19262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J:\Мои презентации\Коллекция\ger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927" y="824607"/>
            <a:ext cx="539177" cy="3834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СМЕРТНОСТЬ НА 100 000 НАСЕЛЕНИЯ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J:\!!!EXPORT_COREL\КНИГА_ОНКОЛОГИЯ_2015-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033" y="1355748"/>
            <a:ext cx="10509966" cy="47330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933531" y="2041939"/>
            <a:ext cx="379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*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06011" y="6142224"/>
            <a:ext cx="314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* 193,3 – данные за 2015 г.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79857" y="2293144"/>
            <a:ext cx="678656" cy="171450"/>
          </a:xfrm>
          <a:prstGeom prst="rect">
            <a:avLst/>
          </a:prstGeom>
          <a:solidFill>
            <a:srgbClr val="679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239586" y="2217924"/>
            <a:ext cx="1523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Myriad Pro Light" pitchFamily="34" charset="0"/>
              </a:rPr>
              <a:t>РТ 183</a:t>
            </a:r>
            <a:endParaRPr lang="ru-RU" sz="1400" dirty="0">
              <a:solidFill>
                <a:schemeClr val="bg1"/>
              </a:solidFill>
              <a:latin typeface="Myriad Pro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8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ПОКАЗАТЕЛИ ЗАБОЛЕВАЕМОСТИ РАКОМ В РОССИИ И ТАТАРСТАНЕ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248" y="906896"/>
            <a:ext cx="1059204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baseline="30000" dirty="0">
                <a:solidFill>
                  <a:srgbClr val="C00000"/>
                </a:solidFill>
                <a:latin typeface="Myriad Pro Black" pitchFamily="34" charset="0"/>
              </a:rPr>
              <a:t>ОТМЕЧАЕТСЯ НЕУКЛОННАЯ ТЕНДЕНЦИЯ К УВЕЛИЧЕНИЮ ПЕРВИЧНОЙ ЗАБОЛЕВАЕМОСТИ ЗЛОКАЧЕСТВЕННЫМИ НОВООБРАЗОВАНИЯМИ В РОССИИ </a:t>
            </a:r>
            <a:r>
              <a:rPr lang="ru-RU" sz="28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И </a:t>
            </a:r>
            <a:r>
              <a:rPr lang="ru-RU" sz="2800" b="1" baseline="30000" dirty="0">
                <a:solidFill>
                  <a:srgbClr val="C00000"/>
                </a:solidFill>
                <a:latin typeface="Myriad Pro Black" pitchFamily="34" charset="0"/>
              </a:rPr>
              <a:t>РЕСПУБЛИКЕ </a:t>
            </a:r>
            <a:r>
              <a:rPr lang="ru-RU" sz="28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ТАТАРСТАН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98013" y="2716444"/>
            <a:ext cx="3518096" cy="32521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Темпы роста первичной заболеваемости в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Татарстане </a:t>
            </a:r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выше, чем в России, что вызвано более высокой продолжительностью жизни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/>
            </a:r>
            <a:b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</a:b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 </a:t>
            </a:r>
            <a:r>
              <a:rPr lang="ru-RU" sz="28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республике, расширением диагностических возможностей системы </a:t>
            </a:r>
            <a:r>
              <a:rPr lang="ru-RU" sz="28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здравоохранения </a:t>
            </a: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769972"/>
              </p:ext>
            </p:extLst>
          </p:nvPr>
        </p:nvGraphicFramePr>
        <p:xfrm>
          <a:off x="324319" y="1665514"/>
          <a:ext cx="7709338" cy="469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604929" y="4331626"/>
            <a:ext cx="30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F6738"/>
                </a:solidFill>
                <a:latin typeface="Myriad Pro Light" pitchFamily="34" charset="0"/>
              </a:rPr>
              <a:t>РЕСПУБЛИКА ТАТАРСТАН</a:t>
            </a:r>
            <a:endParaRPr lang="ru-RU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98193" y="2603126"/>
            <a:ext cx="30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yriad Pro Light" pitchFamily="34" charset="0"/>
              </a:rPr>
              <a:t>РОССИЙСКАЯ ФЕДЕРАЦИЯ</a:t>
            </a:r>
            <a:endParaRPr lang="ru-RU" b="1" dirty="0">
              <a:solidFill>
                <a:srgbClr val="C00000"/>
              </a:solidFill>
              <a:latin typeface="Myriad Pro Light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9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1" y="189000"/>
            <a:ext cx="10989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РАСПРОСТРАНЕННОСТЬ ОНКОЛОГИЧЕСКИХ ЗАБОЛЕВАНИЙ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: </a:t>
            </a:r>
          </a:p>
          <a:p>
            <a:r>
              <a:rPr lang="ru-RU" b="1" dirty="0" smtClean="0">
                <a:solidFill>
                  <a:srgbClr val="2F6738"/>
                </a:solidFill>
                <a:latin typeface="Myriad Pro Light" pitchFamily="34" charset="0"/>
              </a:rPr>
              <a:t>обзор статистики в РТ (2014)</a:t>
            </a:r>
            <a:endParaRPr lang="ru-RU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3725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573" y="1145869"/>
            <a:ext cx="98505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В Татарстане </a:t>
            </a:r>
            <a:r>
              <a:rPr lang="ru-RU" sz="36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ежегодно выявляются</a:t>
            </a:r>
          </a:p>
          <a:p>
            <a:pPr algn="ctr"/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БОЛЕЕ 16 000 НОВЫХ СЛУЧАЕВ </a:t>
            </a:r>
            <a:r>
              <a:rPr lang="ru-RU" sz="36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злокачественных </a:t>
            </a:r>
            <a:r>
              <a:rPr lang="ru-RU" sz="3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заболеваний. </a:t>
            </a:r>
            <a:endParaRPr lang="ru-RU" sz="3600" b="1" baseline="30000" dirty="0" smtClean="0">
              <a:solidFill>
                <a:schemeClr val="accent5">
                  <a:lumMod val="50000"/>
                </a:schemeClr>
              </a:solidFill>
              <a:latin typeface="Myriad Pro Black" pitchFamily="34" charset="0"/>
            </a:endParaRPr>
          </a:p>
          <a:p>
            <a:pPr algn="ctr"/>
            <a:r>
              <a:rPr lang="ru-RU" sz="36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Среди </a:t>
            </a:r>
            <a:r>
              <a:rPr lang="ru-RU" sz="3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них женщины составляют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 52 %, </a:t>
            </a:r>
            <a:r>
              <a:rPr lang="ru-RU" sz="3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а мужчины – 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48 %.</a:t>
            </a:r>
            <a:endParaRPr lang="ru-RU" sz="3600" b="1" baseline="30000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00815" y="3089058"/>
            <a:ext cx="2383971" cy="4667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764935" y="32428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МУЖЧИНЫ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42323" y="3765992"/>
            <a:ext cx="5731329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предстательной железы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20,6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легких, трахеи и бронхов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15,8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кожи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9,4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желудка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8,4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прямой кишки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5,8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ободочной кишки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5,3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лимфатической и кроветворной тканей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4,6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почки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4,1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поджелудочной железы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3,0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гортани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2,0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47113" y="3089058"/>
            <a:ext cx="2383971" cy="46679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8486741" y="3242858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ЖЕНЩИНЫ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006" y="3765992"/>
            <a:ext cx="5731329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молочной железы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21,4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кожи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15,1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тела матки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7,1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ободочной кишки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6,4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шейки матки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5,8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желудка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5,7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прямой кишки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5,0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яичников –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4,7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лимфатической и кроветворной тканей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4,7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опухоли легких, трахеи и бронхов –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3,4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%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1" y="87400"/>
            <a:ext cx="1098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УСЛОВНОЕ РАСПРЕДЕЛЕНИЕ ПАЦИЕНТОВ</a:t>
            </a:r>
            <a:endParaRPr lang="ru-RU" b="1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064" y="4048268"/>
            <a:ext cx="3290751" cy="16722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у которых с момента выявления и лечения онкологического заболевания прошло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свыше 5 лет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.</a:t>
            </a:r>
          </a:p>
          <a:p>
            <a:pPr algn="r"/>
            <a:endParaRPr lang="ru-RU" sz="2200" b="1" baseline="30000" dirty="0">
              <a:solidFill>
                <a:schemeClr val="accent5">
                  <a:lumMod val="50000"/>
                </a:schemeClr>
              </a:solidFill>
              <a:latin typeface="Myriad Pro Black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 проходить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/>
            </a:r>
            <a:b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</a:b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осмотр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у врача 1 раз в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год. </a:t>
            </a: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987547101"/>
              </p:ext>
            </p:extLst>
          </p:nvPr>
        </p:nvGraphicFramePr>
        <p:xfrm>
          <a:off x="575860" y="304550"/>
          <a:ext cx="10351370" cy="425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890355" y="4048268"/>
            <a:ext cx="3441887" cy="24622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у которых с момента выявления и лечения онкологического заболевания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прошло менее 5 лет.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 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наблюдение у врача 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первый год – 4 раза, 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во второй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год – 2 раза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,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в третий </a:t>
            </a:r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и далее – 1 раз в год. Аккуратное </a:t>
            </a:r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выполнение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</a:p>
          <a:p>
            <a:pPr algn="r"/>
            <a:r>
              <a:rPr lang="ru-RU" sz="22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назначений врачей.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8536" y="4048268"/>
            <a:ext cx="3013335" cy="122084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22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Пациенты, нуждающиеся в уходе, обезболивании, лечении и купировании тягостных проявлений болезни. Постоянное наблюдение.</a:t>
            </a:r>
            <a:endParaRPr lang="ru-RU" sz="22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7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7060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0692" y="150900"/>
            <a:ext cx="1082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ЗАПУЩЕННОСТЬ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ОНКОЛОГИЧЕСКИХ ЗАБОЛЕВАНИЙ </a:t>
            </a:r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В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ТАТАРСТАНЕ,%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2758424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38893" y="3983985"/>
            <a:ext cx="196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Высокий процент 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излечения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86401812"/>
              </p:ext>
            </p:extLst>
          </p:nvPr>
        </p:nvGraphicFramePr>
        <p:xfrm>
          <a:off x="571780" y="1566330"/>
          <a:ext cx="7375880" cy="437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931481" y="2331542"/>
            <a:ext cx="30305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yriad Pro Black" pitchFamily="34" charset="0"/>
              </a:rPr>
              <a:t>ЦЕЛЬ: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3876" y="3983985"/>
            <a:ext cx="196967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Сложное и длительное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лечение, шансы </a:t>
            </a:r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на благоприятный результат есть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5770" y="3983985"/>
            <a:ext cx="19696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Сложное лечение Паллиативная помощь</a:t>
            </a:r>
            <a:endParaRPr lang="ru-RU" sz="24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7478" y="3263528"/>
            <a:ext cx="3771898" cy="2759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УВЕЛИЧИТЬ ЧИСЛО</a:t>
            </a:r>
          </a:p>
          <a:p>
            <a:pPr marL="533400" indent="-533400">
              <a:buClr>
                <a:srgbClr val="C00000"/>
              </a:buClr>
            </a:pPr>
            <a:r>
              <a:rPr lang="ru-RU" sz="4000" b="1" baseline="30000" dirty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  </a:t>
            </a:r>
            <a:r>
              <a:rPr lang="ru-RU" sz="40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ВЫЯВЛЕННЫХ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      </a:t>
            </a:r>
            <a:r>
              <a:rPr lang="ru-RU" sz="40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БОЛЬНЫХ В I И II СТАДИЯХ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40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 descr="C:\Users\User\Downloads\tatarstan_enl(1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478" y="1133319"/>
            <a:ext cx="489966" cy="326644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057485" y="1068877"/>
            <a:ext cx="626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РЕСПУБЛИКА ТАТАРСТАН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graphicFrame>
        <p:nvGraphicFramePr>
          <p:cNvPr id="29" name="Chart 152"/>
          <p:cNvGraphicFramePr/>
          <p:nvPr>
            <p:extLst>
              <p:ext uri="{D42A27DB-BD31-4B8C-83A1-F6EECF244321}">
                <p14:modId xmlns:p14="http://schemas.microsoft.com/office/powerpoint/2010/main" val="2274368417"/>
              </p:ext>
            </p:extLst>
          </p:nvPr>
        </p:nvGraphicFramePr>
        <p:xfrm>
          <a:off x="460912" y="1527148"/>
          <a:ext cx="7226470" cy="427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423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13" y="54115"/>
            <a:ext cx="6862813" cy="67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/>
          <a:stretch/>
        </p:blipFill>
        <p:spPr bwMode="auto">
          <a:xfrm rot="5400000">
            <a:off x="5946635" y="617451"/>
            <a:ext cx="6862813" cy="56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БОРЬБА С РАКОМ</a:t>
            </a:r>
            <a:endParaRPr lang="ru-RU" sz="2400" dirty="0">
              <a:solidFill>
                <a:srgbClr val="2F6738"/>
              </a:solidFill>
              <a:latin typeface="Myriad Pro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5617" r="29140"/>
          <a:stretch>
            <a:fillRect/>
          </a:stretch>
        </p:blipFill>
        <p:spPr bwMode="auto">
          <a:xfrm>
            <a:off x="0" y="631065"/>
            <a:ext cx="3889420" cy="59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593443" y="1828026"/>
            <a:ext cx="5078569" cy="2762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yriad Pro Black" pitchFamily="34" charset="0"/>
                <a:cs typeface="Arial" pitchFamily="34" charset="0"/>
              </a:rPr>
              <a:t>РАК - ЭТО </a:t>
            </a:r>
          </a:p>
          <a:p>
            <a:pPr algn="l">
              <a:defRPr/>
            </a:pPr>
            <a:endParaRPr lang="ru-RU" sz="4000" b="1" dirty="0" smtClean="0">
              <a:solidFill>
                <a:srgbClr val="FF0000"/>
              </a:solidFill>
              <a:latin typeface="Myriad Pro Black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4000" b="1" dirty="0" smtClean="0">
              <a:solidFill>
                <a:srgbClr val="FF0000"/>
              </a:solidFill>
              <a:latin typeface="Myriad Pro Black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yriad Pro Black" pitchFamily="34" charset="0"/>
                <a:cs typeface="Arial" pitchFamily="34" charset="0"/>
              </a:rPr>
              <a:t>А НЕ ПРИГОВОР!</a:t>
            </a:r>
            <a:endParaRPr lang="ru-RU" sz="2800" b="1" dirty="0">
              <a:solidFill>
                <a:srgbClr val="00B0F0"/>
              </a:solidFill>
              <a:latin typeface="Myriad Pro Black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5498" y="2822434"/>
            <a:ext cx="598227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Myriad Pro Black" pitchFamily="34" charset="0"/>
              </a:rPr>
              <a:t>ДИАГНОЗ,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/>
          <a:stretch/>
        </p:blipFill>
        <p:spPr bwMode="auto">
          <a:xfrm rot="16200000">
            <a:off x="-1059954" y="1059954"/>
            <a:ext cx="6862813" cy="4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\Красная строка\Минздав\Презентация онкология\10p26np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-1"/>
          <a:stretch/>
        </p:blipFill>
        <p:spPr bwMode="auto">
          <a:xfrm rot="5400000">
            <a:off x="6309947" y="980764"/>
            <a:ext cx="6862813" cy="49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0" y="589885"/>
            <a:ext cx="10992544" cy="45719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8792" y="87400"/>
            <a:ext cx="1018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РАННЕЕ ВЫЯВЛЕНИЕ </a:t>
            </a:r>
            <a:r>
              <a:rPr lang="ru-RU" sz="2400" dirty="0" smtClean="0">
                <a:solidFill>
                  <a:srgbClr val="2F6738"/>
                </a:solidFill>
                <a:latin typeface="Myriad Pro Light" pitchFamily="34" charset="0"/>
              </a:rPr>
              <a:t>ОНКОЛОГИЧЕСКИХ </a:t>
            </a:r>
            <a:r>
              <a:rPr lang="ru-RU" sz="2400" dirty="0">
                <a:solidFill>
                  <a:srgbClr val="2F6738"/>
                </a:solidFill>
                <a:latin typeface="Myriad Pro Light" pitchFamily="34" charset="0"/>
              </a:rPr>
              <a:t>ЗАБОЛЕВАНИЙ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1" y="6535932"/>
            <a:ext cx="3890356" cy="32688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1919856" y="589884"/>
            <a:ext cx="272143" cy="46623"/>
          </a:xfrm>
          <a:prstGeom prst="rect">
            <a:avLst/>
          </a:prstGeom>
          <a:solidFill>
            <a:srgbClr val="2F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19070" y="3207460"/>
            <a:ext cx="2310154" cy="2975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ЛЕЧЕНИЕ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2713" y="1086836"/>
            <a:ext cx="985058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ОСНОВОЙ ДЛЯ РАННЕЙ ДИАГНОСТИКИ ЯВЛЯЕТСЯ </a:t>
            </a: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РЕГУЛЯРНОЕ 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ПРОВЕДЕНИЕ МЕДИЦИНСКИХ ОСМОТРОВ – </a:t>
            </a: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/>
            </a:r>
            <a:b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</a:br>
            <a:r>
              <a:rPr lang="ru-RU" sz="3600" b="1" baseline="30000" dirty="0" smtClean="0">
                <a:solidFill>
                  <a:srgbClr val="C00000"/>
                </a:solidFill>
                <a:latin typeface="Myriad Pro Black" pitchFamily="34" charset="0"/>
              </a:rPr>
              <a:t>НЕ </a:t>
            </a:r>
            <a:r>
              <a:rPr lang="ru-RU" sz="3600" b="1" baseline="30000" dirty="0">
                <a:solidFill>
                  <a:srgbClr val="C00000"/>
                </a:solidFill>
                <a:latin typeface="Myriad Pro Black" pitchFamily="34" charset="0"/>
              </a:rPr>
              <a:t>МЕНЕЕ ОДНОГО РАЗА В ГОД!</a:t>
            </a:r>
            <a:endParaRPr lang="ru-RU" sz="3600" b="1" baseline="30000" dirty="0" smtClean="0">
              <a:solidFill>
                <a:srgbClr val="C00000"/>
              </a:solidFill>
              <a:latin typeface="Myriad Pro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389" y="5495240"/>
            <a:ext cx="10573790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ДИСПАНСЕРИЗАЦИЯ (РЕГУЛЯРНЫЕ МЕДИЦИНСКИЕ ОСМОТРЫ</a:t>
            </a:r>
            <a:r>
              <a:rPr lang="ru-RU" sz="26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) – </a:t>
            </a:r>
            <a:r>
              <a:rPr lang="ru-RU" sz="2600" b="1" baseline="30000" dirty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ВАЖНЕЙШАЯ ОБЯЗАННОСТЬ ДЛЯ ГОСУДАРСТВЕННОЙ ВЛАСТИ, РАБОТОДАТЕЛЕЙ И </a:t>
            </a:r>
            <a:r>
              <a:rPr lang="ru-RU" sz="26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Black" pitchFamily="34" charset="0"/>
              </a:rPr>
              <a:t>НАСЕЛЕНИЯ</a:t>
            </a:r>
            <a:endParaRPr lang="ru-RU" sz="2600" b="1" baseline="30000" dirty="0" smtClean="0">
              <a:solidFill>
                <a:schemeClr val="accent5">
                  <a:lumMod val="50000"/>
                </a:schemeClr>
              </a:solidFill>
              <a:latin typeface="Myriad Pro Ligh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4541" y="3583940"/>
            <a:ext cx="335004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Своевременное обращение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5720" y="3583940"/>
            <a:ext cx="308935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Создавать условия и стимулировать работников для прохождения регулярных медицинских осмотров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48668" y="3583940"/>
            <a:ext cx="363015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обеспечить население        </a:t>
            </a:r>
            <a:b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</a:b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необходимой информацией </a:t>
            </a: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обеспечить доступность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                        </a:t>
            </a:r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                        </a:t>
            </a:r>
          </a:p>
          <a:p>
            <a:r>
              <a:rPr lang="ru-RU" sz="2400" b="1" baseline="30000" dirty="0" smtClean="0">
                <a:solidFill>
                  <a:schemeClr val="accent5">
                    <a:lumMod val="50000"/>
                  </a:schemeClr>
                </a:solidFill>
                <a:latin typeface="Myriad Pro Light" pitchFamily="34" charset="0"/>
              </a:rPr>
              <a:t>медицинских услуг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35743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726579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176870" y="2402534"/>
            <a:ext cx="2967643" cy="984039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511225" y="2673260"/>
            <a:ext cx="2416678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ГРАЖДАНИНА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02061" y="2673260"/>
            <a:ext cx="2416678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</a:t>
            </a:r>
          </a:p>
          <a:p>
            <a:pPr algn="ctr"/>
            <a:r>
              <a:rPr lang="ru-RU" sz="26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РАБОТОДАТЕЛЯ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05800" y="2539890"/>
            <a:ext cx="256323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600" b="1" baseline="30000" dirty="0">
                <a:solidFill>
                  <a:schemeClr val="bg1"/>
                </a:solidFill>
                <a:latin typeface="Myriad Pro Black" pitchFamily="34" charset="0"/>
              </a:rPr>
              <a:t>ОБЯЗАННОСТИ </a:t>
            </a:r>
          </a:p>
          <a:p>
            <a:pPr algn="ctr"/>
            <a:r>
              <a:rPr lang="ru-RU" sz="2600" b="1" baseline="30000" dirty="0" smtClean="0">
                <a:solidFill>
                  <a:schemeClr val="bg1"/>
                </a:solidFill>
                <a:latin typeface="Myriad Pro Black" pitchFamily="34" charset="0"/>
              </a:rPr>
              <a:t>СИСТЕМЫ ЗДРАВООХРАНЕНИЯ</a:t>
            </a:r>
            <a:endParaRPr lang="ru-RU" sz="2600" b="1" baseline="30000" dirty="0" smtClean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1003280" y="0"/>
            <a:ext cx="899160" cy="1333500"/>
          </a:xfrm>
          <a:prstGeom prst="downArrow">
            <a:avLst>
              <a:gd name="adj1" fmla="val 100000"/>
              <a:gd name="adj2" fmla="val 2241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1" y="136903"/>
            <a:ext cx="658517" cy="8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864</Words>
  <Application>Microsoft Office PowerPoint</Application>
  <PresentationFormat>Произвольный</PresentationFormat>
  <Paragraphs>202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УВЕЛИЧЕНИЕ ПРОДОЛЖИТЕЛЬНОСТИ ЖИЗНИ  (ОНКОЛОГИЯ - 2015)</dc:title>
  <dc:creator>1</dc:creator>
  <cp:lastModifiedBy>Марат</cp:lastModifiedBy>
  <cp:revision>97</cp:revision>
  <dcterms:created xsi:type="dcterms:W3CDTF">2016-01-13T06:36:20Z</dcterms:created>
  <dcterms:modified xsi:type="dcterms:W3CDTF">2016-01-30T10:06:15Z</dcterms:modified>
</cp:coreProperties>
</file>